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149" cy="685736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9127" y="359155"/>
            <a:ext cx="580770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3943" y="1848611"/>
            <a:ext cx="8524240" cy="4398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cretaria.dretieconomiques@udg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serv.udg.edu/outgoi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antanderopenacademy.com/ca/program/becas-santander-para-erasmus-2024-202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g.edu/ca/viu/serveis-universitaris/suport-a-la-discapacitat" TargetMode="External"/><Relationship Id="rId2" Type="http://schemas.openxmlformats.org/officeDocument/2006/relationships/hyperlink" Target="mailto:inclusio@udg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g.edu/ca/fd/Estudiants/Intercanvis/Estudiar-fora" TargetMode="External"/><Relationship Id="rId2" Type="http://schemas.openxmlformats.org/officeDocument/2006/relationships/hyperlink" Target="http://www.udg.edu/internaciona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.dretieconomiques@udg.edu" TargetMode="External"/><Relationship Id="rId2" Type="http://schemas.openxmlformats.org/officeDocument/2006/relationships/hyperlink" Target="mailto:diegomartin.papayannis@udg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utgoing.oi@udg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epie.es/doc/brexit/movilidad_al_reino_unidovisado_y_otros_asunto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g.edu/tercerallengua" TargetMode="External"/><Relationship Id="rId2" Type="http://schemas.openxmlformats.org/officeDocument/2006/relationships/hyperlink" Target="https://aserv.udg.edu/outgo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udg.edu/outgoing" TargetMode="External"/><Relationship Id="rId4" Type="http://schemas.openxmlformats.org/officeDocument/2006/relationships/hyperlink" Target="https://aserv.udg.edu/outgo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g.edu/ca/viu/serveis-universitaris/assegurances#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erv.udg.edu/outgoi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305" y="811784"/>
            <a:ext cx="8141334" cy="23628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marR="5080" indent="-7620" algn="ctr">
              <a:lnSpc>
                <a:spcPct val="89400"/>
              </a:lnSpc>
              <a:spcBef>
                <a:spcPts val="795"/>
              </a:spcBef>
            </a:pPr>
            <a:r>
              <a:rPr sz="5500" spc="-5" dirty="0"/>
              <a:t>SESSIONS INFORMATIVES </a:t>
            </a:r>
            <a:r>
              <a:rPr sz="5500" dirty="0"/>
              <a:t> </a:t>
            </a:r>
            <a:r>
              <a:rPr sz="5500" spc="-5" dirty="0"/>
              <a:t>PROGRAMES</a:t>
            </a:r>
            <a:r>
              <a:rPr sz="5500" spc="-75" dirty="0"/>
              <a:t> </a:t>
            </a:r>
            <a:r>
              <a:rPr sz="5500" spc="-5" dirty="0"/>
              <a:t>DE</a:t>
            </a:r>
            <a:r>
              <a:rPr sz="5500" spc="-114" dirty="0"/>
              <a:t> </a:t>
            </a:r>
            <a:r>
              <a:rPr sz="5500" spc="-5" dirty="0"/>
              <a:t>MOBILITAT </a:t>
            </a:r>
            <a:r>
              <a:rPr sz="5500" spc="-1230" dirty="0"/>
              <a:t> </a:t>
            </a:r>
            <a:r>
              <a:rPr sz="5500" spc="-15" dirty="0"/>
              <a:t>2024-2025</a:t>
            </a:r>
            <a:endParaRPr sz="5500"/>
          </a:p>
        </p:txBody>
      </p:sp>
      <p:sp>
        <p:nvSpPr>
          <p:cNvPr id="3" name="object 3"/>
          <p:cNvSpPr txBox="1"/>
          <p:nvPr/>
        </p:nvSpPr>
        <p:spPr>
          <a:xfrm>
            <a:off x="2194051" y="3926840"/>
            <a:ext cx="48895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15" dirty="0">
                <a:solidFill>
                  <a:srgbClr val="FF9933"/>
                </a:solidFill>
                <a:latin typeface="Calibri"/>
                <a:cs typeface="Calibri"/>
              </a:rPr>
              <a:t>FACULTAT</a:t>
            </a:r>
            <a:r>
              <a:rPr sz="4800" b="1" spc="-45" dirty="0">
                <a:solidFill>
                  <a:srgbClr val="FF9933"/>
                </a:solidFill>
                <a:latin typeface="Calibri"/>
                <a:cs typeface="Calibri"/>
              </a:rPr>
              <a:t> </a:t>
            </a:r>
            <a:r>
              <a:rPr sz="4800" b="1" spc="-10" dirty="0">
                <a:solidFill>
                  <a:srgbClr val="FF9933"/>
                </a:solidFill>
                <a:latin typeface="Calibri"/>
                <a:cs typeface="Calibri"/>
              </a:rPr>
              <a:t>DE</a:t>
            </a:r>
            <a:r>
              <a:rPr sz="4800" b="1" spc="-50" dirty="0">
                <a:solidFill>
                  <a:srgbClr val="FF9933"/>
                </a:solidFill>
                <a:latin typeface="Calibri"/>
                <a:cs typeface="Calibri"/>
              </a:rPr>
              <a:t> </a:t>
            </a:r>
            <a:r>
              <a:rPr sz="4800" b="1" spc="-15" dirty="0">
                <a:solidFill>
                  <a:srgbClr val="FF9933"/>
                </a:solidFill>
                <a:latin typeface="Calibri"/>
                <a:cs typeface="Calibri"/>
              </a:rPr>
              <a:t>DRET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200" y="5466079"/>
            <a:ext cx="2377440" cy="942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287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C/Universitat de Girona,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10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pus</a:t>
            </a:r>
            <a:r>
              <a:rPr sz="1600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tili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17003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Girona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00" u="sng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"/>
                <a:cs typeface="Calibri"/>
                <a:hlinkClick r:id="rId2"/>
              </a:rPr>
              <a:t>secretaria.dretieconomiques@udg.e</a:t>
            </a:r>
            <a:r>
              <a:rPr sz="1000" u="sng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"/>
                <a:cs typeface="Calibri"/>
                <a:hlinkClick r:id="rId2"/>
              </a:rPr>
              <a:t>du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55209" y="4094359"/>
            <a:ext cx="4206875" cy="1473835"/>
            <a:chOff x="4855209" y="4094359"/>
            <a:chExt cx="4206875" cy="1473835"/>
          </a:xfrm>
        </p:grpSpPr>
        <p:sp>
          <p:nvSpPr>
            <p:cNvPr id="3" name="object 3"/>
            <p:cNvSpPr/>
            <p:nvPr/>
          </p:nvSpPr>
          <p:spPr>
            <a:xfrm>
              <a:off x="4859972" y="4099123"/>
              <a:ext cx="4197350" cy="939165"/>
            </a:xfrm>
            <a:custGeom>
              <a:avLst/>
              <a:gdLst/>
              <a:ahLst/>
              <a:cxnLst/>
              <a:rect l="l" t="t" r="r" b="b"/>
              <a:pathLst>
                <a:path w="4197350" h="939164">
                  <a:moveTo>
                    <a:pt x="2098548" y="0"/>
                  </a:moveTo>
                  <a:lnTo>
                    <a:pt x="2024875" y="279"/>
                  </a:lnTo>
                  <a:lnTo>
                    <a:pt x="1951837" y="1130"/>
                  </a:lnTo>
                  <a:lnTo>
                    <a:pt x="1879485" y="2527"/>
                  </a:lnTo>
                  <a:lnTo>
                    <a:pt x="1807845" y="4470"/>
                  </a:lnTo>
                  <a:lnTo>
                    <a:pt x="1736966" y="6946"/>
                  </a:lnTo>
                  <a:lnTo>
                    <a:pt x="1666900" y="9944"/>
                  </a:lnTo>
                  <a:lnTo>
                    <a:pt x="1597672" y="13449"/>
                  </a:lnTo>
                  <a:lnTo>
                    <a:pt x="1529346" y="17475"/>
                  </a:lnTo>
                  <a:lnTo>
                    <a:pt x="1461935" y="21983"/>
                  </a:lnTo>
                  <a:lnTo>
                    <a:pt x="1395501" y="26987"/>
                  </a:lnTo>
                  <a:lnTo>
                    <a:pt x="1330071" y="32473"/>
                  </a:lnTo>
                  <a:lnTo>
                    <a:pt x="1265707" y="38417"/>
                  </a:lnTo>
                  <a:lnTo>
                    <a:pt x="1202423" y="44831"/>
                  </a:lnTo>
                  <a:lnTo>
                    <a:pt x="1140294" y="51689"/>
                  </a:lnTo>
                  <a:lnTo>
                    <a:pt x="1079334" y="58978"/>
                  </a:lnTo>
                  <a:lnTo>
                    <a:pt x="1019594" y="66713"/>
                  </a:lnTo>
                  <a:lnTo>
                    <a:pt x="961110" y="74866"/>
                  </a:lnTo>
                  <a:lnTo>
                    <a:pt x="903947" y="83426"/>
                  </a:lnTo>
                  <a:lnTo>
                    <a:pt x="848118" y="92392"/>
                  </a:lnTo>
                  <a:lnTo>
                    <a:pt x="793673" y="101752"/>
                  </a:lnTo>
                  <a:lnTo>
                    <a:pt x="740664" y="111493"/>
                  </a:lnTo>
                  <a:lnTo>
                    <a:pt x="689114" y="121615"/>
                  </a:lnTo>
                  <a:lnTo>
                    <a:pt x="639089" y="132105"/>
                  </a:lnTo>
                  <a:lnTo>
                    <a:pt x="590600" y="142951"/>
                  </a:lnTo>
                  <a:lnTo>
                    <a:pt x="543725" y="154139"/>
                  </a:lnTo>
                  <a:lnTo>
                    <a:pt x="498475" y="165671"/>
                  </a:lnTo>
                  <a:lnTo>
                    <a:pt x="454901" y="177533"/>
                  </a:lnTo>
                  <a:lnTo>
                    <a:pt x="413054" y="189699"/>
                  </a:lnTo>
                  <a:lnTo>
                    <a:pt x="372973" y="202196"/>
                  </a:lnTo>
                  <a:lnTo>
                    <a:pt x="334683" y="214985"/>
                  </a:lnTo>
                  <a:lnTo>
                    <a:pt x="298246" y="228053"/>
                  </a:lnTo>
                  <a:lnTo>
                    <a:pt x="231063" y="255054"/>
                  </a:lnTo>
                  <a:lnTo>
                    <a:pt x="171754" y="283108"/>
                  </a:lnTo>
                  <a:lnTo>
                    <a:pt x="120662" y="312140"/>
                  </a:lnTo>
                  <a:lnTo>
                    <a:pt x="78105" y="342074"/>
                  </a:lnTo>
                  <a:lnTo>
                    <a:pt x="44437" y="372846"/>
                  </a:lnTo>
                  <a:lnTo>
                    <a:pt x="19977" y="404368"/>
                  </a:lnTo>
                  <a:lnTo>
                    <a:pt x="1270" y="452907"/>
                  </a:lnTo>
                  <a:lnTo>
                    <a:pt x="0" y="469392"/>
                  </a:lnTo>
                  <a:lnTo>
                    <a:pt x="1270" y="485863"/>
                  </a:lnTo>
                  <a:lnTo>
                    <a:pt x="19977" y="534416"/>
                  </a:lnTo>
                  <a:lnTo>
                    <a:pt x="44437" y="565937"/>
                  </a:lnTo>
                  <a:lnTo>
                    <a:pt x="78105" y="596709"/>
                  </a:lnTo>
                  <a:lnTo>
                    <a:pt x="120662" y="626643"/>
                  </a:lnTo>
                  <a:lnTo>
                    <a:pt x="171754" y="655675"/>
                  </a:lnTo>
                  <a:lnTo>
                    <a:pt x="231063" y="683729"/>
                  </a:lnTo>
                  <a:lnTo>
                    <a:pt x="298246" y="710717"/>
                  </a:lnTo>
                  <a:lnTo>
                    <a:pt x="334683" y="723798"/>
                  </a:lnTo>
                  <a:lnTo>
                    <a:pt x="372973" y="736587"/>
                  </a:lnTo>
                  <a:lnTo>
                    <a:pt x="413054" y="749084"/>
                  </a:lnTo>
                  <a:lnTo>
                    <a:pt x="454901" y="761250"/>
                  </a:lnTo>
                  <a:lnTo>
                    <a:pt x="498475" y="773112"/>
                  </a:lnTo>
                  <a:lnTo>
                    <a:pt x="543725" y="784644"/>
                  </a:lnTo>
                  <a:lnTo>
                    <a:pt x="590600" y="795832"/>
                  </a:lnTo>
                  <a:lnTo>
                    <a:pt x="639089" y="806678"/>
                  </a:lnTo>
                  <a:lnTo>
                    <a:pt x="689114" y="817168"/>
                  </a:lnTo>
                  <a:lnTo>
                    <a:pt x="740664" y="827290"/>
                  </a:lnTo>
                  <a:lnTo>
                    <a:pt x="793673" y="837031"/>
                  </a:lnTo>
                  <a:lnTo>
                    <a:pt x="848118" y="846391"/>
                  </a:lnTo>
                  <a:lnTo>
                    <a:pt x="903947" y="855357"/>
                  </a:lnTo>
                  <a:lnTo>
                    <a:pt x="961110" y="863917"/>
                  </a:lnTo>
                  <a:lnTo>
                    <a:pt x="1019594" y="872070"/>
                  </a:lnTo>
                  <a:lnTo>
                    <a:pt x="1079334" y="879805"/>
                  </a:lnTo>
                  <a:lnTo>
                    <a:pt x="1140294" y="887094"/>
                  </a:lnTo>
                  <a:lnTo>
                    <a:pt x="1202423" y="893953"/>
                  </a:lnTo>
                  <a:lnTo>
                    <a:pt x="1265707" y="900366"/>
                  </a:lnTo>
                  <a:lnTo>
                    <a:pt x="1330071" y="906310"/>
                  </a:lnTo>
                  <a:lnTo>
                    <a:pt x="1395501" y="911796"/>
                  </a:lnTo>
                  <a:lnTo>
                    <a:pt x="1461935" y="916800"/>
                  </a:lnTo>
                  <a:lnTo>
                    <a:pt x="1529346" y="921308"/>
                  </a:lnTo>
                  <a:lnTo>
                    <a:pt x="1597672" y="925334"/>
                  </a:lnTo>
                  <a:lnTo>
                    <a:pt x="1666900" y="928839"/>
                  </a:lnTo>
                  <a:lnTo>
                    <a:pt x="1736966" y="931837"/>
                  </a:lnTo>
                  <a:lnTo>
                    <a:pt x="1807845" y="934313"/>
                  </a:lnTo>
                  <a:lnTo>
                    <a:pt x="1879485" y="936256"/>
                  </a:lnTo>
                  <a:lnTo>
                    <a:pt x="1951837" y="937653"/>
                  </a:lnTo>
                  <a:lnTo>
                    <a:pt x="2024875" y="938504"/>
                  </a:lnTo>
                  <a:lnTo>
                    <a:pt x="2098548" y="938784"/>
                  </a:lnTo>
                  <a:lnTo>
                    <a:pt x="2172220" y="938504"/>
                  </a:lnTo>
                  <a:lnTo>
                    <a:pt x="2245258" y="937653"/>
                  </a:lnTo>
                  <a:lnTo>
                    <a:pt x="2317610" y="936256"/>
                  </a:lnTo>
                  <a:lnTo>
                    <a:pt x="2389251" y="934313"/>
                  </a:lnTo>
                  <a:lnTo>
                    <a:pt x="2460129" y="931837"/>
                  </a:lnTo>
                  <a:lnTo>
                    <a:pt x="2530195" y="928839"/>
                  </a:lnTo>
                  <a:lnTo>
                    <a:pt x="2599423" y="925334"/>
                  </a:lnTo>
                  <a:lnTo>
                    <a:pt x="2667749" y="921308"/>
                  </a:lnTo>
                  <a:lnTo>
                    <a:pt x="2735160" y="916800"/>
                  </a:lnTo>
                  <a:lnTo>
                    <a:pt x="2801594" y="911796"/>
                  </a:lnTo>
                  <a:lnTo>
                    <a:pt x="2867025" y="906310"/>
                  </a:lnTo>
                  <a:lnTo>
                    <a:pt x="2931388" y="900366"/>
                  </a:lnTo>
                  <a:lnTo>
                    <a:pt x="2994660" y="893953"/>
                  </a:lnTo>
                  <a:lnTo>
                    <a:pt x="3056801" y="887094"/>
                  </a:lnTo>
                  <a:lnTo>
                    <a:pt x="3117761" y="879805"/>
                  </a:lnTo>
                  <a:lnTo>
                    <a:pt x="3177501" y="872070"/>
                  </a:lnTo>
                  <a:lnTo>
                    <a:pt x="3235985" y="863917"/>
                  </a:lnTo>
                  <a:lnTo>
                    <a:pt x="3293148" y="855357"/>
                  </a:lnTo>
                  <a:lnTo>
                    <a:pt x="3348977" y="846391"/>
                  </a:lnTo>
                  <a:lnTo>
                    <a:pt x="3403422" y="837031"/>
                  </a:lnTo>
                  <a:lnTo>
                    <a:pt x="3456432" y="827290"/>
                  </a:lnTo>
                  <a:lnTo>
                    <a:pt x="3507981" y="817168"/>
                  </a:lnTo>
                  <a:lnTo>
                    <a:pt x="3558006" y="806678"/>
                  </a:lnTo>
                  <a:lnTo>
                    <a:pt x="3606495" y="795832"/>
                  </a:lnTo>
                  <a:lnTo>
                    <a:pt x="3653370" y="784644"/>
                  </a:lnTo>
                  <a:lnTo>
                    <a:pt x="3698621" y="773112"/>
                  </a:lnTo>
                  <a:lnTo>
                    <a:pt x="3742194" y="761250"/>
                  </a:lnTo>
                  <a:lnTo>
                    <a:pt x="3784041" y="749084"/>
                  </a:lnTo>
                  <a:lnTo>
                    <a:pt x="3824122" y="736587"/>
                  </a:lnTo>
                  <a:lnTo>
                    <a:pt x="3862412" y="723798"/>
                  </a:lnTo>
                  <a:lnTo>
                    <a:pt x="3898849" y="710717"/>
                  </a:lnTo>
                  <a:lnTo>
                    <a:pt x="3966032" y="683729"/>
                  </a:lnTo>
                  <a:lnTo>
                    <a:pt x="4025341" y="655675"/>
                  </a:lnTo>
                  <a:lnTo>
                    <a:pt x="4076433" y="626643"/>
                  </a:lnTo>
                  <a:lnTo>
                    <a:pt x="4118978" y="596709"/>
                  </a:lnTo>
                  <a:lnTo>
                    <a:pt x="4152658" y="565937"/>
                  </a:lnTo>
                  <a:lnTo>
                    <a:pt x="4177118" y="534416"/>
                  </a:lnTo>
                  <a:lnTo>
                    <a:pt x="4195826" y="485863"/>
                  </a:lnTo>
                  <a:lnTo>
                    <a:pt x="4197096" y="469392"/>
                  </a:lnTo>
                  <a:lnTo>
                    <a:pt x="4195826" y="452907"/>
                  </a:lnTo>
                  <a:lnTo>
                    <a:pt x="4177118" y="404368"/>
                  </a:lnTo>
                  <a:lnTo>
                    <a:pt x="4152658" y="372846"/>
                  </a:lnTo>
                  <a:lnTo>
                    <a:pt x="4118978" y="342074"/>
                  </a:lnTo>
                  <a:lnTo>
                    <a:pt x="4076433" y="312140"/>
                  </a:lnTo>
                  <a:lnTo>
                    <a:pt x="4025341" y="283108"/>
                  </a:lnTo>
                  <a:lnTo>
                    <a:pt x="3966032" y="255054"/>
                  </a:lnTo>
                  <a:lnTo>
                    <a:pt x="3898849" y="228053"/>
                  </a:lnTo>
                  <a:lnTo>
                    <a:pt x="3862412" y="214985"/>
                  </a:lnTo>
                  <a:lnTo>
                    <a:pt x="3824122" y="202196"/>
                  </a:lnTo>
                  <a:lnTo>
                    <a:pt x="3784041" y="189699"/>
                  </a:lnTo>
                  <a:lnTo>
                    <a:pt x="3742194" y="177533"/>
                  </a:lnTo>
                  <a:lnTo>
                    <a:pt x="3698621" y="165671"/>
                  </a:lnTo>
                  <a:lnTo>
                    <a:pt x="3653370" y="154139"/>
                  </a:lnTo>
                  <a:lnTo>
                    <a:pt x="3606495" y="142951"/>
                  </a:lnTo>
                  <a:lnTo>
                    <a:pt x="3558006" y="132105"/>
                  </a:lnTo>
                  <a:lnTo>
                    <a:pt x="3507981" y="121615"/>
                  </a:lnTo>
                  <a:lnTo>
                    <a:pt x="3456432" y="111493"/>
                  </a:lnTo>
                  <a:lnTo>
                    <a:pt x="3403422" y="101752"/>
                  </a:lnTo>
                  <a:lnTo>
                    <a:pt x="3348977" y="92392"/>
                  </a:lnTo>
                  <a:lnTo>
                    <a:pt x="3293148" y="83426"/>
                  </a:lnTo>
                  <a:lnTo>
                    <a:pt x="3235985" y="74866"/>
                  </a:lnTo>
                  <a:lnTo>
                    <a:pt x="3177501" y="66713"/>
                  </a:lnTo>
                  <a:lnTo>
                    <a:pt x="3117761" y="58978"/>
                  </a:lnTo>
                  <a:lnTo>
                    <a:pt x="3056801" y="51689"/>
                  </a:lnTo>
                  <a:lnTo>
                    <a:pt x="2994660" y="44831"/>
                  </a:lnTo>
                  <a:lnTo>
                    <a:pt x="2931388" y="38417"/>
                  </a:lnTo>
                  <a:lnTo>
                    <a:pt x="2867025" y="32473"/>
                  </a:lnTo>
                  <a:lnTo>
                    <a:pt x="2801594" y="26987"/>
                  </a:lnTo>
                  <a:lnTo>
                    <a:pt x="2735160" y="21983"/>
                  </a:lnTo>
                  <a:lnTo>
                    <a:pt x="2667749" y="17475"/>
                  </a:lnTo>
                  <a:lnTo>
                    <a:pt x="2599423" y="13449"/>
                  </a:lnTo>
                  <a:lnTo>
                    <a:pt x="2530195" y="9944"/>
                  </a:lnTo>
                  <a:lnTo>
                    <a:pt x="2460129" y="6946"/>
                  </a:lnTo>
                  <a:lnTo>
                    <a:pt x="2389251" y="4470"/>
                  </a:lnTo>
                  <a:lnTo>
                    <a:pt x="2317610" y="2527"/>
                  </a:lnTo>
                  <a:lnTo>
                    <a:pt x="2245258" y="1130"/>
                  </a:lnTo>
                  <a:lnTo>
                    <a:pt x="2172220" y="279"/>
                  </a:lnTo>
                  <a:lnTo>
                    <a:pt x="2098548" y="0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59972" y="4099121"/>
              <a:ext cx="4197350" cy="939165"/>
            </a:xfrm>
            <a:custGeom>
              <a:avLst/>
              <a:gdLst/>
              <a:ahLst/>
              <a:cxnLst/>
              <a:rect l="l" t="t" r="r" b="b"/>
              <a:pathLst>
                <a:path w="4197350" h="939164">
                  <a:moveTo>
                    <a:pt x="0" y="469392"/>
                  </a:moveTo>
                  <a:lnTo>
                    <a:pt x="11290" y="420395"/>
                  </a:lnTo>
                  <a:lnTo>
                    <a:pt x="44437" y="372846"/>
                  </a:lnTo>
                  <a:lnTo>
                    <a:pt x="78105" y="342074"/>
                  </a:lnTo>
                  <a:lnTo>
                    <a:pt x="120662" y="312140"/>
                  </a:lnTo>
                  <a:lnTo>
                    <a:pt x="171754" y="283108"/>
                  </a:lnTo>
                  <a:lnTo>
                    <a:pt x="231063" y="255054"/>
                  </a:lnTo>
                  <a:lnTo>
                    <a:pt x="298246" y="228066"/>
                  </a:lnTo>
                  <a:lnTo>
                    <a:pt x="334683" y="214985"/>
                  </a:lnTo>
                  <a:lnTo>
                    <a:pt x="372960" y="202196"/>
                  </a:lnTo>
                  <a:lnTo>
                    <a:pt x="413054" y="189699"/>
                  </a:lnTo>
                  <a:lnTo>
                    <a:pt x="454901" y="177533"/>
                  </a:lnTo>
                  <a:lnTo>
                    <a:pt x="498475" y="165671"/>
                  </a:lnTo>
                  <a:lnTo>
                    <a:pt x="543725" y="154139"/>
                  </a:lnTo>
                  <a:lnTo>
                    <a:pt x="590600" y="142951"/>
                  </a:lnTo>
                  <a:lnTo>
                    <a:pt x="639089" y="132105"/>
                  </a:lnTo>
                  <a:lnTo>
                    <a:pt x="689114" y="121615"/>
                  </a:lnTo>
                  <a:lnTo>
                    <a:pt x="740664" y="111493"/>
                  </a:lnTo>
                  <a:lnTo>
                    <a:pt x="793673" y="101752"/>
                  </a:lnTo>
                  <a:lnTo>
                    <a:pt x="848118" y="92392"/>
                  </a:lnTo>
                  <a:lnTo>
                    <a:pt x="903947" y="83426"/>
                  </a:lnTo>
                  <a:lnTo>
                    <a:pt x="961110" y="74866"/>
                  </a:lnTo>
                  <a:lnTo>
                    <a:pt x="1019594" y="66713"/>
                  </a:lnTo>
                  <a:lnTo>
                    <a:pt x="1079334" y="58978"/>
                  </a:lnTo>
                  <a:lnTo>
                    <a:pt x="1140294" y="51689"/>
                  </a:lnTo>
                  <a:lnTo>
                    <a:pt x="1202423" y="44831"/>
                  </a:lnTo>
                  <a:lnTo>
                    <a:pt x="1265707" y="38417"/>
                  </a:lnTo>
                  <a:lnTo>
                    <a:pt x="1330071" y="32473"/>
                  </a:lnTo>
                  <a:lnTo>
                    <a:pt x="1395501" y="26987"/>
                  </a:lnTo>
                  <a:lnTo>
                    <a:pt x="1461935" y="21983"/>
                  </a:lnTo>
                  <a:lnTo>
                    <a:pt x="1529346" y="17475"/>
                  </a:lnTo>
                  <a:lnTo>
                    <a:pt x="1597672" y="13449"/>
                  </a:lnTo>
                  <a:lnTo>
                    <a:pt x="1666900" y="9944"/>
                  </a:lnTo>
                  <a:lnTo>
                    <a:pt x="1736966" y="6946"/>
                  </a:lnTo>
                  <a:lnTo>
                    <a:pt x="1807845" y="4470"/>
                  </a:lnTo>
                  <a:lnTo>
                    <a:pt x="1879485" y="2527"/>
                  </a:lnTo>
                  <a:lnTo>
                    <a:pt x="1951837" y="1130"/>
                  </a:lnTo>
                  <a:lnTo>
                    <a:pt x="2024875" y="279"/>
                  </a:lnTo>
                  <a:lnTo>
                    <a:pt x="2098548" y="0"/>
                  </a:lnTo>
                  <a:lnTo>
                    <a:pt x="2172220" y="279"/>
                  </a:lnTo>
                  <a:lnTo>
                    <a:pt x="2245258" y="1130"/>
                  </a:lnTo>
                  <a:lnTo>
                    <a:pt x="2317610" y="2527"/>
                  </a:lnTo>
                  <a:lnTo>
                    <a:pt x="2389251" y="4470"/>
                  </a:lnTo>
                  <a:lnTo>
                    <a:pt x="2460129" y="6946"/>
                  </a:lnTo>
                  <a:lnTo>
                    <a:pt x="2530195" y="9944"/>
                  </a:lnTo>
                  <a:lnTo>
                    <a:pt x="2599423" y="13449"/>
                  </a:lnTo>
                  <a:lnTo>
                    <a:pt x="2667749" y="17475"/>
                  </a:lnTo>
                  <a:lnTo>
                    <a:pt x="2735160" y="21983"/>
                  </a:lnTo>
                  <a:lnTo>
                    <a:pt x="2801594" y="26987"/>
                  </a:lnTo>
                  <a:lnTo>
                    <a:pt x="2867025" y="32473"/>
                  </a:lnTo>
                  <a:lnTo>
                    <a:pt x="2931388" y="38417"/>
                  </a:lnTo>
                  <a:lnTo>
                    <a:pt x="2994660" y="44831"/>
                  </a:lnTo>
                  <a:lnTo>
                    <a:pt x="3056801" y="51689"/>
                  </a:lnTo>
                  <a:lnTo>
                    <a:pt x="3117761" y="58978"/>
                  </a:lnTo>
                  <a:lnTo>
                    <a:pt x="3177501" y="66713"/>
                  </a:lnTo>
                  <a:lnTo>
                    <a:pt x="3235985" y="74866"/>
                  </a:lnTo>
                  <a:lnTo>
                    <a:pt x="3293148" y="83426"/>
                  </a:lnTo>
                  <a:lnTo>
                    <a:pt x="3348977" y="92392"/>
                  </a:lnTo>
                  <a:lnTo>
                    <a:pt x="3403422" y="101752"/>
                  </a:lnTo>
                  <a:lnTo>
                    <a:pt x="3456432" y="111493"/>
                  </a:lnTo>
                  <a:lnTo>
                    <a:pt x="3507981" y="121615"/>
                  </a:lnTo>
                  <a:lnTo>
                    <a:pt x="3558006" y="132105"/>
                  </a:lnTo>
                  <a:lnTo>
                    <a:pt x="3606495" y="142951"/>
                  </a:lnTo>
                  <a:lnTo>
                    <a:pt x="3653370" y="154139"/>
                  </a:lnTo>
                  <a:lnTo>
                    <a:pt x="3698621" y="165671"/>
                  </a:lnTo>
                  <a:lnTo>
                    <a:pt x="3742194" y="177533"/>
                  </a:lnTo>
                  <a:lnTo>
                    <a:pt x="3784041" y="189699"/>
                  </a:lnTo>
                  <a:lnTo>
                    <a:pt x="3824122" y="202196"/>
                  </a:lnTo>
                  <a:lnTo>
                    <a:pt x="3862412" y="214985"/>
                  </a:lnTo>
                  <a:lnTo>
                    <a:pt x="3898849" y="228066"/>
                  </a:lnTo>
                  <a:lnTo>
                    <a:pt x="3966032" y="255054"/>
                  </a:lnTo>
                  <a:lnTo>
                    <a:pt x="4025341" y="283108"/>
                  </a:lnTo>
                  <a:lnTo>
                    <a:pt x="4076433" y="312140"/>
                  </a:lnTo>
                  <a:lnTo>
                    <a:pt x="4118978" y="342074"/>
                  </a:lnTo>
                  <a:lnTo>
                    <a:pt x="4152658" y="372846"/>
                  </a:lnTo>
                  <a:lnTo>
                    <a:pt x="4177118" y="404368"/>
                  </a:lnTo>
                  <a:lnTo>
                    <a:pt x="4195826" y="452920"/>
                  </a:lnTo>
                  <a:lnTo>
                    <a:pt x="4197096" y="469392"/>
                  </a:lnTo>
                  <a:lnTo>
                    <a:pt x="4195826" y="485876"/>
                  </a:lnTo>
                  <a:lnTo>
                    <a:pt x="4177118" y="534416"/>
                  </a:lnTo>
                  <a:lnTo>
                    <a:pt x="4152658" y="565937"/>
                  </a:lnTo>
                  <a:lnTo>
                    <a:pt x="4118978" y="596709"/>
                  </a:lnTo>
                  <a:lnTo>
                    <a:pt x="4076433" y="626643"/>
                  </a:lnTo>
                  <a:lnTo>
                    <a:pt x="4025341" y="655675"/>
                  </a:lnTo>
                  <a:lnTo>
                    <a:pt x="3966032" y="683729"/>
                  </a:lnTo>
                  <a:lnTo>
                    <a:pt x="3898849" y="710730"/>
                  </a:lnTo>
                  <a:lnTo>
                    <a:pt x="3862412" y="723798"/>
                  </a:lnTo>
                  <a:lnTo>
                    <a:pt x="3824122" y="736587"/>
                  </a:lnTo>
                  <a:lnTo>
                    <a:pt x="3784041" y="749084"/>
                  </a:lnTo>
                  <a:lnTo>
                    <a:pt x="3742194" y="761250"/>
                  </a:lnTo>
                  <a:lnTo>
                    <a:pt x="3698621" y="773112"/>
                  </a:lnTo>
                  <a:lnTo>
                    <a:pt x="3653370" y="784644"/>
                  </a:lnTo>
                  <a:lnTo>
                    <a:pt x="3606495" y="795832"/>
                  </a:lnTo>
                  <a:lnTo>
                    <a:pt x="3558006" y="806678"/>
                  </a:lnTo>
                  <a:lnTo>
                    <a:pt x="3507981" y="817168"/>
                  </a:lnTo>
                  <a:lnTo>
                    <a:pt x="3456432" y="827290"/>
                  </a:lnTo>
                  <a:lnTo>
                    <a:pt x="3403422" y="837031"/>
                  </a:lnTo>
                  <a:lnTo>
                    <a:pt x="3348977" y="846391"/>
                  </a:lnTo>
                  <a:lnTo>
                    <a:pt x="3293148" y="855357"/>
                  </a:lnTo>
                  <a:lnTo>
                    <a:pt x="3235985" y="863917"/>
                  </a:lnTo>
                  <a:lnTo>
                    <a:pt x="3177501" y="872070"/>
                  </a:lnTo>
                  <a:lnTo>
                    <a:pt x="3117761" y="879805"/>
                  </a:lnTo>
                  <a:lnTo>
                    <a:pt x="3056801" y="887095"/>
                  </a:lnTo>
                  <a:lnTo>
                    <a:pt x="2994660" y="893953"/>
                  </a:lnTo>
                  <a:lnTo>
                    <a:pt x="2931388" y="900366"/>
                  </a:lnTo>
                  <a:lnTo>
                    <a:pt x="2867025" y="906310"/>
                  </a:lnTo>
                  <a:lnTo>
                    <a:pt x="2801594" y="911796"/>
                  </a:lnTo>
                  <a:lnTo>
                    <a:pt x="2735160" y="916800"/>
                  </a:lnTo>
                  <a:lnTo>
                    <a:pt x="2667749" y="921308"/>
                  </a:lnTo>
                  <a:lnTo>
                    <a:pt x="2599423" y="925334"/>
                  </a:lnTo>
                  <a:lnTo>
                    <a:pt x="2530195" y="928839"/>
                  </a:lnTo>
                  <a:lnTo>
                    <a:pt x="2460129" y="931837"/>
                  </a:lnTo>
                  <a:lnTo>
                    <a:pt x="2389251" y="934313"/>
                  </a:lnTo>
                  <a:lnTo>
                    <a:pt x="2317610" y="936256"/>
                  </a:lnTo>
                  <a:lnTo>
                    <a:pt x="2245258" y="937653"/>
                  </a:lnTo>
                  <a:lnTo>
                    <a:pt x="2172220" y="938504"/>
                  </a:lnTo>
                  <a:lnTo>
                    <a:pt x="2098548" y="938784"/>
                  </a:lnTo>
                  <a:lnTo>
                    <a:pt x="2024875" y="938504"/>
                  </a:lnTo>
                  <a:lnTo>
                    <a:pt x="1951837" y="937653"/>
                  </a:lnTo>
                  <a:lnTo>
                    <a:pt x="1879485" y="936256"/>
                  </a:lnTo>
                  <a:lnTo>
                    <a:pt x="1807845" y="934313"/>
                  </a:lnTo>
                  <a:lnTo>
                    <a:pt x="1736966" y="931837"/>
                  </a:lnTo>
                  <a:lnTo>
                    <a:pt x="1666900" y="928839"/>
                  </a:lnTo>
                  <a:lnTo>
                    <a:pt x="1597672" y="925334"/>
                  </a:lnTo>
                  <a:lnTo>
                    <a:pt x="1529346" y="921308"/>
                  </a:lnTo>
                  <a:lnTo>
                    <a:pt x="1461935" y="916800"/>
                  </a:lnTo>
                  <a:lnTo>
                    <a:pt x="1395501" y="911796"/>
                  </a:lnTo>
                  <a:lnTo>
                    <a:pt x="1330071" y="906310"/>
                  </a:lnTo>
                  <a:lnTo>
                    <a:pt x="1265707" y="900366"/>
                  </a:lnTo>
                  <a:lnTo>
                    <a:pt x="1202423" y="893953"/>
                  </a:lnTo>
                  <a:lnTo>
                    <a:pt x="1140294" y="887095"/>
                  </a:lnTo>
                  <a:lnTo>
                    <a:pt x="1079334" y="879805"/>
                  </a:lnTo>
                  <a:lnTo>
                    <a:pt x="1019594" y="872070"/>
                  </a:lnTo>
                  <a:lnTo>
                    <a:pt x="961110" y="863917"/>
                  </a:lnTo>
                  <a:lnTo>
                    <a:pt x="903947" y="855357"/>
                  </a:lnTo>
                  <a:lnTo>
                    <a:pt x="848118" y="846391"/>
                  </a:lnTo>
                  <a:lnTo>
                    <a:pt x="793673" y="837031"/>
                  </a:lnTo>
                  <a:lnTo>
                    <a:pt x="740664" y="827290"/>
                  </a:lnTo>
                  <a:lnTo>
                    <a:pt x="689114" y="817168"/>
                  </a:lnTo>
                  <a:lnTo>
                    <a:pt x="639089" y="806678"/>
                  </a:lnTo>
                  <a:lnTo>
                    <a:pt x="590600" y="795832"/>
                  </a:lnTo>
                  <a:lnTo>
                    <a:pt x="543725" y="784644"/>
                  </a:lnTo>
                  <a:lnTo>
                    <a:pt x="498475" y="773112"/>
                  </a:lnTo>
                  <a:lnTo>
                    <a:pt x="454901" y="761250"/>
                  </a:lnTo>
                  <a:lnTo>
                    <a:pt x="413054" y="749084"/>
                  </a:lnTo>
                  <a:lnTo>
                    <a:pt x="372960" y="736587"/>
                  </a:lnTo>
                  <a:lnTo>
                    <a:pt x="334683" y="723798"/>
                  </a:lnTo>
                  <a:lnTo>
                    <a:pt x="298246" y="710730"/>
                  </a:lnTo>
                  <a:lnTo>
                    <a:pt x="231063" y="683729"/>
                  </a:lnTo>
                  <a:lnTo>
                    <a:pt x="171754" y="655675"/>
                  </a:lnTo>
                  <a:lnTo>
                    <a:pt x="120662" y="626643"/>
                  </a:lnTo>
                  <a:lnTo>
                    <a:pt x="78105" y="596709"/>
                  </a:lnTo>
                  <a:lnTo>
                    <a:pt x="44437" y="565937"/>
                  </a:lnTo>
                  <a:lnTo>
                    <a:pt x="19977" y="534416"/>
                  </a:lnTo>
                  <a:lnTo>
                    <a:pt x="1270" y="485876"/>
                  </a:lnTo>
                  <a:lnTo>
                    <a:pt x="0" y="46939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81972" y="5070848"/>
              <a:ext cx="222885" cy="363220"/>
            </a:xfrm>
            <a:custGeom>
              <a:avLst/>
              <a:gdLst/>
              <a:ahLst/>
              <a:cxnLst/>
              <a:rect l="l" t="t" r="r" b="b"/>
              <a:pathLst>
                <a:path w="222884" h="363220">
                  <a:moveTo>
                    <a:pt x="139433" y="0"/>
                  </a:moveTo>
                  <a:lnTo>
                    <a:pt x="990" y="322478"/>
                  </a:lnTo>
                  <a:lnTo>
                    <a:pt x="0" y="327190"/>
                  </a:lnTo>
                  <a:lnTo>
                    <a:pt x="673" y="331825"/>
                  </a:lnTo>
                  <a:lnTo>
                    <a:pt x="39039" y="356717"/>
                  </a:lnTo>
                  <a:lnTo>
                    <a:pt x="59791" y="362673"/>
                  </a:lnTo>
                  <a:lnTo>
                    <a:pt x="66573" y="362673"/>
                  </a:lnTo>
                  <a:lnTo>
                    <a:pt x="220929" y="50190"/>
                  </a:lnTo>
                  <a:lnTo>
                    <a:pt x="222618" y="44361"/>
                  </a:lnTo>
                  <a:lnTo>
                    <a:pt x="221564" y="38747"/>
                  </a:lnTo>
                  <a:lnTo>
                    <a:pt x="173342" y="8089"/>
                  </a:lnTo>
                  <a:lnTo>
                    <a:pt x="139433" y="0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19018" y="5450094"/>
              <a:ext cx="115214" cy="117856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611503" y="2205353"/>
            <a:ext cx="3529965" cy="0"/>
          </a:xfrm>
          <a:custGeom>
            <a:avLst/>
            <a:gdLst/>
            <a:ahLst/>
            <a:cxnLst/>
            <a:rect l="l" t="t" r="r" b="b"/>
            <a:pathLst>
              <a:path w="3529965">
                <a:moveTo>
                  <a:pt x="0" y="0"/>
                </a:moveTo>
                <a:lnTo>
                  <a:pt x="3529584" y="0"/>
                </a:lnTo>
              </a:path>
            </a:pathLst>
          </a:custGeom>
          <a:ln w="381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95147" y="363728"/>
            <a:ext cx="8212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Conv.</a:t>
            </a:r>
            <a:r>
              <a:rPr spc="-20" dirty="0"/>
              <a:t> </a:t>
            </a:r>
            <a:r>
              <a:rPr spc="-5" dirty="0"/>
              <a:t>Mobilitat</a:t>
            </a:r>
            <a:r>
              <a:rPr spc="5" dirty="0"/>
              <a:t> </a:t>
            </a:r>
            <a:r>
              <a:rPr spc="-5" dirty="0"/>
              <a:t>Internacional</a:t>
            </a:r>
            <a:r>
              <a:rPr spc="10" dirty="0"/>
              <a:t> </a:t>
            </a:r>
            <a:r>
              <a:rPr spc="-5" dirty="0"/>
              <a:t>Estudis</a:t>
            </a:r>
            <a:r>
              <a:rPr spc="-10" dirty="0"/>
              <a:t> 24-25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98423" y="976376"/>
            <a:ext cx="7607934" cy="3597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Tràmits</a:t>
            </a:r>
            <a:r>
              <a:rPr sz="3500" b="1" u="heavy" spc="-4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de</a:t>
            </a:r>
            <a:r>
              <a:rPr sz="3500" b="1" u="heavy" spc="-2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spc="-1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l’estudiant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FINALITZADA</a:t>
            </a:r>
            <a:r>
              <a:rPr sz="24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4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1)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Tràmit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la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Secretaria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Acadèmica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Facultat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Dret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150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Lliurar</a:t>
            </a:r>
            <a:r>
              <a:rPr sz="24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certificat</a:t>
            </a:r>
            <a:r>
              <a:rPr sz="2400" b="1" spc="-3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de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notes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 emès</a:t>
            </a:r>
            <a:r>
              <a:rPr sz="2400" b="1" spc="-2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per</a:t>
            </a:r>
            <a:r>
              <a:rPr sz="24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la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universitat de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CA301"/>
                </a:solidFill>
                <a:latin typeface="Calibri"/>
                <a:cs typeface="Calibri"/>
              </a:rPr>
              <a:t>destí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2) Tràmits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administratius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(Oficina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Internacional</a:t>
            </a:r>
            <a:r>
              <a:rPr sz="2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UdG):</a:t>
            </a:r>
            <a:endParaRPr sz="24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155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Adjuntar</a:t>
            </a:r>
            <a:r>
              <a:rPr sz="24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Certificat</a:t>
            </a:r>
            <a:r>
              <a:rPr sz="24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d’estada</a:t>
            </a:r>
            <a:r>
              <a:rPr sz="2400" b="1" spc="-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al</a:t>
            </a:r>
            <a:r>
              <a:rPr sz="2400" b="1" spc="-3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CA301"/>
                </a:solidFill>
                <a:latin typeface="Calibri"/>
                <a:cs typeface="Calibri"/>
              </a:rPr>
              <a:t>MOBOUT</a:t>
            </a:r>
            <a:endParaRPr sz="24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150"/>
              </a:spcBef>
            </a:pPr>
            <a:r>
              <a:rPr sz="1800" spc="-5" dirty="0">
                <a:latin typeface="Arial MT"/>
                <a:cs typeface="Arial MT"/>
              </a:rPr>
              <a:t>pagament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restant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d’ajuts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9800" y="4539488"/>
            <a:ext cx="39706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-Mobilitats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 Erasmus+: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47664" y="4548632"/>
            <a:ext cx="2006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  <a:hlinkClick r:id="rId3"/>
              </a:rPr>
              <a:t>(gestionats</a:t>
            </a:r>
            <a:r>
              <a:rPr sz="1800" spc="-50" dirty="0">
                <a:latin typeface="Arial MT"/>
                <a:cs typeface="Arial MT"/>
                <a:hlinkClick r:id="rId3"/>
              </a:rPr>
              <a:t> </a:t>
            </a:r>
            <a:r>
              <a:rPr sz="1800" spc="-10" dirty="0">
                <a:latin typeface="Arial MT"/>
                <a:cs typeface="Arial MT"/>
              </a:rPr>
              <a:t>per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l’OI)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8423" y="4896103"/>
            <a:ext cx="5883910" cy="104965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250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estada no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pot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superar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31/07/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2025</a:t>
            </a:r>
            <a:endParaRPr sz="24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150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EU</a:t>
            </a:r>
            <a:r>
              <a:rPr sz="24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Survey</a:t>
            </a:r>
            <a:r>
              <a:rPr sz="2400" b="1" spc="-1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(enquesta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online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Comissió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Europea)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43176" y="822451"/>
            <a:ext cx="5170805" cy="146939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11580" marR="5080" indent="-1199515">
              <a:lnSpc>
                <a:spcPts val="5360"/>
              </a:lnSpc>
              <a:spcBef>
                <a:spcPts val="815"/>
              </a:spcBef>
            </a:pPr>
            <a:r>
              <a:rPr sz="5000" spc="-5" dirty="0"/>
              <a:t>Convocatòria</a:t>
            </a:r>
            <a:r>
              <a:rPr sz="5000" spc="-250" dirty="0"/>
              <a:t> </a:t>
            </a:r>
            <a:r>
              <a:rPr sz="5000" spc="-5" dirty="0"/>
              <a:t>SICUE </a:t>
            </a:r>
            <a:r>
              <a:rPr sz="5000" spc="-1115" dirty="0"/>
              <a:t> </a:t>
            </a:r>
            <a:r>
              <a:rPr sz="5000" spc="-15" dirty="0"/>
              <a:t>2024-2025</a:t>
            </a:r>
            <a:endParaRPr sz="50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96823" y="3203460"/>
          <a:ext cx="8138159" cy="9311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1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675">
                <a:tc>
                  <a:txBody>
                    <a:bodyPr/>
                    <a:lstStyle/>
                    <a:p>
                      <a:pPr marL="432434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PROGRAMES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MOBILITAT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ESTUDIS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DESTÍ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82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b="1" spc="-20" dirty="0">
                          <a:latin typeface="Arial"/>
                          <a:cs typeface="Arial"/>
                        </a:rPr>
                        <a:t>SICUE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15" dirty="0">
                          <a:latin typeface="Arial MT"/>
                          <a:cs typeface="Arial MT"/>
                        </a:rPr>
                        <a:t>Espanya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0062" y="4434587"/>
            <a:ext cx="6393180" cy="868680"/>
          </a:xfrm>
          <a:custGeom>
            <a:avLst/>
            <a:gdLst/>
            <a:ahLst/>
            <a:cxnLst/>
            <a:rect l="l" t="t" r="r" b="b"/>
            <a:pathLst>
              <a:path w="6393180" h="868679">
                <a:moveTo>
                  <a:pt x="6242088" y="0"/>
                </a:moveTo>
                <a:lnTo>
                  <a:pt x="151091" y="0"/>
                </a:lnTo>
                <a:lnTo>
                  <a:pt x="116446" y="3822"/>
                </a:lnTo>
                <a:lnTo>
                  <a:pt x="56591" y="31800"/>
                </a:lnTo>
                <a:lnTo>
                  <a:pt x="15354" y="81089"/>
                </a:lnTo>
                <a:lnTo>
                  <a:pt x="0" y="144754"/>
                </a:lnTo>
                <a:lnTo>
                  <a:pt x="0" y="723747"/>
                </a:lnTo>
                <a:lnTo>
                  <a:pt x="15354" y="787412"/>
                </a:lnTo>
                <a:lnTo>
                  <a:pt x="56591" y="836701"/>
                </a:lnTo>
                <a:lnTo>
                  <a:pt x="116446" y="864679"/>
                </a:lnTo>
                <a:lnTo>
                  <a:pt x="151091" y="868502"/>
                </a:lnTo>
                <a:lnTo>
                  <a:pt x="6242088" y="868502"/>
                </a:lnTo>
                <a:lnTo>
                  <a:pt x="6308534" y="853782"/>
                </a:lnTo>
                <a:lnTo>
                  <a:pt x="6359982" y="814285"/>
                </a:lnTo>
                <a:lnTo>
                  <a:pt x="6389192" y="756945"/>
                </a:lnTo>
                <a:lnTo>
                  <a:pt x="6393180" y="723747"/>
                </a:lnTo>
                <a:lnTo>
                  <a:pt x="6393180" y="144754"/>
                </a:lnTo>
                <a:lnTo>
                  <a:pt x="6377825" y="81089"/>
                </a:lnTo>
                <a:lnTo>
                  <a:pt x="6336588" y="31800"/>
                </a:lnTo>
                <a:lnTo>
                  <a:pt x="6276733" y="3822"/>
                </a:lnTo>
                <a:lnTo>
                  <a:pt x="6242088" y="0"/>
                </a:lnTo>
                <a:close/>
              </a:path>
            </a:pathLst>
          </a:custGeom>
          <a:solidFill>
            <a:srgbClr val="FCA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50924" y="4765040"/>
            <a:ext cx="439674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5" dirty="0">
                <a:solidFill>
                  <a:srgbClr val="FFFFFF"/>
                </a:solidFill>
                <a:latin typeface="Calibri"/>
                <a:cs typeface="Calibri"/>
              </a:rPr>
              <a:t>Sol·licituds:</a:t>
            </a:r>
            <a:r>
              <a:rPr sz="29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19/02</a:t>
            </a:r>
            <a:r>
              <a:rPr sz="2500" b="1" spc="-40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al</a:t>
            </a:r>
            <a:r>
              <a:rPr sz="2500" b="1" spc="-25" dirty="0">
                <a:latin typeface="Calibri"/>
                <a:cs typeface="Calibri"/>
              </a:rPr>
              <a:t> </a:t>
            </a:r>
            <a:r>
              <a:rPr sz="2500" b="1" spc="-15" dirty="0">
                <a:latin typeface="Calibri"/>
                <a:cs typeface="Calibri"/>
              </a:rPr>
              <a:t>4/03/2024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0964" y="359155"/>
            <a:ext cx="5367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Convocatòria</a:t>
            </a:r>
            <a:r>
              <a:rPr spc="-40" dirty="0"/>
              <a:t> </a:t>
            </a:r>
            <a:r>
              <a:rPr spc="-5" dirty="0"/>
              <a:t>SICUE</a:t>
            </a:r>
            <a:r>
              <a:rPr spc="-45" dirty="0"/>
              <a:t> </a:t>
            </a:r>
            <a:r>
              <a:rPr spc="-10" dirty="0"/>
              <a:t>2024-25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8423" y="734795"/>
            <a:ext cx="7932420" cy="3775393"/>
          </a:xfrm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35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Requisits</a:t>
            </a:r>
            <a:r>
              <a:rPr sz="3500" b="1" u="heavy" spc="-40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dels</a:t>
            </a:r>
            <a:r>
              <a:rPr sz="3500" b="1" u="heavy" spc="-3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spc="-1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estudiants</a:t>
            </a:r>
            <a:endParaRPr sz="35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355"/>
              </a:spcBef>
              <a:buSzPct val="96666"/>
              <a:buFont typeface="Wingdings"/>
              <a:buChar char=""/>
              <a:tabLst>
                <a:tab pos="194310" algn="l"/>
              </a:tabLst>
            </a:pP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Matriculats</a:t>
            </a:r>
            <a:r>
              <a:rPr sz="3000" b="1" spc="-4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UdG:</a:t>
            </a:r>
            <a:r>
              <a:rPr sz="3000" b="1" spc="-2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30" dirty="0">
                <a:solidFill>
                  <a:srgbClr val="FFFFFF"/>
                </a:solidFill>
                <a:latin typeface="Calibri"/>
                <a:cs typeface="Calibri"/>
              </a:rPr>
              <a:t>grau</a:t>
            </a:r>
            <a:endParaRPr sz="30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065"/>
              </a:spcBef>
              <a:buSzPct val="96666"/>
              <a:buFont typeface="Wingdings"/>
              <a:buChar char=""/>
              <a:tabLst>
                <a:tab pos="194310" algn="l"/>
              </a:tabLst>
            </a:pP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Nacionalitat</a:t>
            </a:r>
            <a:r>
              <a:rPr sz="30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espanyola</a:t>
            </a:r>
            <a:r>
              <a:rPr sz="3000" b="1" spc="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CA301"/>
                </a:solidFill>
                <a:latin typeface="Calibri"/>
                <a:cs typeface="Calibri"/>
              </a:rPr>
              <a:t>o</a:t>
            </a:r>
            <a:r>
              <a:rPr sz="3000" b="1" spc="-1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no</a:t>
            </a:r>
            <a:r>
              <a:rPr sz="3000" b="1" spc="-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(DNI</a:t>
            </a:r>
            <a:r>
              <a:rPr sz="3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-20" dirty="0">
                <a:solidFill>
                  <a:srgbClr val="FFFFFF"/>
                </a:solidFill>
                <a:latin typeface="Calibri"/>
                <a:cs typeface="Calibri"/>
              </a:rPr>
              <a:t> passaport)</a:t>
            </a:r>
            <a:endParaRPr sz="30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080"/>
              </a:spcBef>
              <a:buSzPct val="96666"/>
              <a:buFont typeface="Wingdings"/>
              <a:buChar char=""/>
              <a:tabLst>
                <a:tab pos="194310" algn="l"/>
              </a:tabLst>
            </a:pP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Tenir</a:t>
            </a:r>
            <a:r>
              <a:rPr sz="3000" b="1" spc="-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superats </a:t>
            </a:r>
            <a:r>
              <a:rPr sz="3000" b="1" dirty="0">
                <a:solidFill>
                  <a:srgbClr val="FCA301"/>
                </a:solidFill>
                <a:latin typeface="Calibri"/>
                <a:cs typeface="Calibri"/>
              </a:rPr>
              <a:t>45</a:t>
            </a:r>
            <a:r>
              <a:rPr sz="3000" b="1" spc="-1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crèdits</a:t>
            </a:r>
            <a:r>
              <a:rPr sz="30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(abans</a:t>
            </a:r>
            <a:r>
              <a:rPr sz="3000" b="1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de </a:t>
            </a:r>
            <a:r>
              <a:rPr sz="3000" b="1" spc="-15" dirty="0">
                <a:solidFill>
                  <a:srgbClr val="FCA301"/>
                </a:solidFill>
                <a:latin typeface="Calibri"/>
                <a:cs typeface="Calibri"/>
              </a:rPr>
              <a:t>30/09/23)</a:t>
            </a:r>
            <a:endParaRPr sz="30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080"/>
              </a:spcBef>
              <a:buSzPct val="96666"/>
              <a:buFont typeface="Wingdings"/>
              <a:buChar char=""/>
              <a:tabLst>
                <a:tab pos="194310" algn="l"/>
              </a:tabLst>
            </a:pPr>
            <a:r>
              <a:rPr sz="3000" b="1" spc="-5" dirty="0" err="1">
                <a:solidFill>
                  <a:srgbClr val="FCA301"/>
                </a:solidFill>
                <a:latin typeface="Calibri"/>
                <a:cs typeface="Calibri"/>
              </a:rPr>
              <a:t>Durada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:</a:t>
            </a:r>
            <a:r>
              <a:rPr sz="3000" b="1" spc="-7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25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semestre</a:t>
            </a:r>
            <a:r>
              <a:rPr sz="25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(24</a:t>
            </a:r>
            <a:r>
              <a:rPr sz="25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ECTS)</a:t>
            </a:r>
            <a:r>
              <a:rPr sz="25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5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25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curs</a:t>
            </a:r>
            <a:r>
              <a:rPr sz="25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acadèmic</a:t>
            </a:r>
            <a:r>
              <a:rPr sz="25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(45</a:t>
            </a:r>
            <a:r>
              <a:rPr sz="25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Calibri"/>
                <a:cs typeface="Calibri"/>
              </a:rPr>
              <a:t>ECTS)</a:t>
            </a:r>
            <a:endParaRPr sz="25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durada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podrà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inferior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28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mesos!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4675" y="2188207"/>
            <a:ext cx="2562225" cy="0"/>
          </a:xfrm>
          <a:custGeom>
            <a:avLst/>
            <a:gdLst/>
            <a:ahLst/>
            <a:cxnLst/>
            <a:rect l="l" t="t" r="r" b="b"/>
            <a:pathLst>
              <a:path w="2562225">
                <a:moveTo>
                  <a:pt x="0" y="0"/>
                </a:moveTo>
                <a:lnTo>
                  <a:pt x="2561844" y="0"/>
                </a:lnTo>
              </a:path>
            </a:pathLst>
          </a:custGeom>
          <a:ln w="381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0711" y="4995542"/>
            <a:ext cx="3611245" cy="0"/>
          </a:xfrm>
          <a:custGeom>
            <a:avLst/>
            <a:gdLst/>
            <a:ahLst/>
            <a:cxnLst/>
            <a:rect l="l" t="t" r="r" b="b"/>
            <a:pathLst>
              <a:path w="3611245">
                <a:moveTo>
                  <a:pt x="0" y="0"/>
                </a:moveTo>
                <a:lnTo>
                  <a:pt x="3611245" y="0"/>
                </a:lnTo>
              </a:path>
            </a:pathLst>
          </a:custGeom>
          <a:ln w="381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86204" y="363728"/>
            <a:ext cx="5367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Convocatòria</a:t>
            </a:r>
            <a:r>
              <a:rPr spc="-40" dirty="0"/>
              <a:t> </a:t>
            </a:r>
            <a:r>
              <a:rPr spc="-5" dirty="0"/>
              <a:t>SICUE</a:t>
            </a:r>
            <a:r>
              <a:rPr spc="-45" dirty="0"/>
              <a:t> </a:t>
            </a:r>
            <a:r>
              <a:rPr spc="-10" dirty="0"/>
              <a:t>2024-25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98423" y="976376"/>
            <a:ext cx="4051300" cy="1147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Tràmits</a:t>
            </a:r>
            <a:r>
              <a:rPr sz="3500" b="1" u="heavy" spc="-4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de</a:t>
            </a:r>
            <a:r>
              <a:rPr sz="3500" b="1" u="heavy" spc="-2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spc="-1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l’estudiant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ABANS</a:t>
            </a:r>
            <a:r>
              <a:rPr sz="24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MARXAR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8423" y="2107793"/>
            <a:ext cx="6985000" cy="136334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Només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tràmit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acadèmic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(Secretaria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Acadèmica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Facultat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Dret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):</a:t>
            </a:r>
            <a:endParaRPr sz="20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194310" algn="l"/>
              </a:tabLst>
            </a:pP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Acord</a:t>
            </a:r>
            <a:r>
              <a:rPr sz="2000" b="1" spc="-1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d’estudis</a:t>
            </a:r>
            <a:r>
              <a:rPr sz="20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Facultat</a:t>
            </a:r>
            <a:r>
              <a:rPr sz="20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Dret</a:t>
            </a:r>
            <a:r>
              <a:rPr sz="2000" b="1" spc="3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Universitat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destí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Estudiant)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INICIADA</a:t>
            </a:r>
            <a:r>
              <a:rPr sz="24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4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423" y="3561689"/>
            <a:ext cx="5102225" cy="136334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Només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tràmit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administratiu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(OI):</a:t>
            </a:r>
            <a:endParaRPr sz="20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194310" algn="l"/>
              </a:tabLst>
            </a:pP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Adjuntar</a:t>
            </a:r>
            <a:r>
              <a:rPr sz="2000" b="1" spc="-7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justificant</a:t>
            </a:r>
            <a:r>
              <a:rPr sz="2000" b="1" spc="-7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d’incorporació</a:t>
            </a:r>
            <a:r>
              <a:rPr sz="2000" b="1" spc="-4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al</a:t>
            </a:r>
            <a:r>
              <a:rPr sz="2000" b="1" spc="-2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CA301"/>
                </a:solidFill>
                <a:latin typeface="Calibri"/>
                <a:cs typeface="Calibri"/>
              </a:rPr>
              <a:t>MOBOUT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FINALITZADA</a:t>
            </a:r>
            <a:r>
              <a:rPr sz="24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4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423" y="4908815"/>
            <a:ext cx="6374765" cy="1732914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1)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Tràmit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acadèmic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(Secretaria Acadèmica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Facultat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Dret</a:t>
            </a:r>
            <a:r>
              <a:rPr sz="20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):</a:t>
            </a:r>
            <a:endParaRPr sz="20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194310" algn="l"/>
              </a:tabLst>
            </a:pP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Lliurar</a:t>
            </a:r>
            <a:r>
              <a:rPr sz="20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certificat</a:t>
            </a:r>
            <a:r>
              <a:rPr sz="20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de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 notes</a:t>
            </a:r>
            <a:r>
              <a:rPr sz="2000" b="1" spc="-2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emès</a:t>
            </a:r>
            <a:r>
              <a:rPr sz="2000" b="1" spc="-2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per</a:t>
            </a:r>
            <a:r>
              <a:rPr sz="2000" b="1" spc="-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la</a:t>
            </a:r>
            <a:r>
              <a:rPr sz="2000" b="1" spc="-3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universitat</a:t>
            </a:r>
            <a:r>
              <a:rPr sz="20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de</a:t>
            </a:r>
            <a:r>
              <a:rPr sz="20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CA301"/>
                </a:solidFill>
                <a:latin typeface="Calibri"/>
                <a:cs typeface="Calibri"/>
              </a:rPr>
              <a:t>destí</a:t>
            </a:r>
            <a:endParaRPr sz="20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96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2)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Tràmit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administratiu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(OI):</a:t>
            </a:r>
            <a:endParaRPr sz="2000">
              <a:latin typeface="Calibri"/>
              <a:cs typeface="Calibri"/>
            </a:endParaRPr>
          </a:p>
          <a:p>
            <a:pPr marL="194310" indent="-18161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194945" algn="l"/>
              </a:tabLst>
            </a:pP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Adjuntar</a:t>
            </a:r>
            <a:r>
              <a:rPr sz="2000" b="1" spc="-7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Certificat</a:t>
            </a:r>
            <a:r>
              <a:rPr sz="20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d’estada</a:t>
            </a:r>
            <a:r>
              <a:rPr sz="2000" b="1" spc="-6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al</a:t>
            </a:r>
            <a:r>
              <a:rPr sz="2000" b="1" spc="-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CA301"/>
                </a:solidFill>
                <a:latin typeface="Calibri"/>
                <a:cs typeface="Calibri"/>
              </a:rPr>
              <a:t>MOBOUT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6" y="6815885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0711" y="3482063"/>
            <a:ext cx="3100070" cy="0"/>
          </a:xfrm>
          <a:custGeom>
            <a:avLst/>
            <a:gdLst/>
            <a:ahLst/>
            <a:cxnLst/>
            <a:rect l="l" t="t" r="r" b="b"/>
            <a:pathLst>
              <a:path w="3100070">
                <a:moveTo>
                  <a:pt x="0" y="0"/>
                </a:moveTo>
                <a:lnTo>
                  <a:pt x="3099816" y="0"/>
                </a:lnTo>
              </a:path>
            </a:pathLst>
          </a:custGeom>
          <a:ln w="381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5202552" y="3252827"/>
            <a:ext cx="3287395" cy="890905"/>
            <a:chOff x="5202552" y="3252827"/>
            <a:chExt cx="3287395" cy="890905"/>
          </a:xfrm>
        </p:grpSpPr>
        <p:sp>
          <p:nvSpPr>
            <p:cNvPr id="14" name="object 14"/>
            <p:cNvSpPr/>
            <p:nvPr/>
          </p:nvSpPr>
          <p:spPr>
            <a:xfrm>
              <a:off x="5207316" y="3257589"/>
              <a:ext cx="3277870" cy="881380"/>
            </a:xfrm>
            <a:custGeom>
              <a:avLst/>
              <a:gdLst/>
              <a:ahLst/>
              <a:cxnLst/>
              <a:rect l="l" t="t" r="r" b="b"/>
              <a:pathLst>
                <a:path w="3277870" h="881379">
                  <a:moveTo>
                    <a:pt x="1638744" y="0"/>
                  </a:moveTo>
                  <a:lnTo>
                    <a:pt x="1567662" y="406"/>
                  </a:lnTo>
                  <a:lnTo>
                    <a:pt x="1497342" y="1612"/>
                  </a:lnTo>
                  <a:lnTo>
                    <a:pt x="1427873" y="3606"/>
                  </a:lnTo>
                  <a:lnTo>
                    <a:pt x="1359293" y="6375"/>
                  </a:lnTo>
                  <a:lnTo>
                    <a:pt x="1291666" y="9893"/>
                  </a:lnTo>
                  <a:lnTo>
                    <a:pt x="1225067" y="14147"/>
                  </a:lnTo>
                  <a:lnTo>
                    <a:pt x="1159535" y="19126"/>
                  </a:lnTo>
                  <a:lnTo>
                    <a:pt x="1095159" y="24803"/>
                  </a:lnTo>
                  <a:lnTo>
                    <a:pt x="1031989" y="31178"/>
                  </a:lnTo>
                  <a:lnTo>
                    <a:pt x="970076" y="38214"/>
                  </a:lnTo>
                  <a:lnTo>
                    <a:pt x="909497" y="45910"/>
                  </a:lnTo>
                  <a:lnTo>
                    <a:pt x="850303" y="54228"/>
                  </a:lnTo>
                  <a:lnTo>
                    <a:pt x="792556" y="63182"/>
                  </a:lnTo>
                  <a:lnTo>
                    <a:pt x="736320" y="72732"/>
                  </a:lnTo>
                  <a:lnTo>
                    <a:pt x="681659" y="82880"/>
                  </a:lnTo>
                  <a:lnTo>
                    <a:pt x="628637" y="93599"/>
                  </a:lnTo>
                  <a:lnTo>
                    <a:pt x="577303" y="104863"/>
                  </a:lnTo>
                  <a:lnTo>
                    <a:pt x="527723" y="116674"/>
                  </a:lnTo>
                  <a:lnTo>
                    <a:pt x="479971" y="129006"/>
                  </a:lnTo>
                  <a:lnTo>
                    <a:pt x="434098" y="141833"/>
                  </a:lnTo>
                  <a:lnTo>
                    <a:pt x="390169" y="155155"/>
                  </a:lnTo>
                  <a:lnTo>
                    <a:pt x="348233" y="168960"/>
                  </a:lnTo>
                  <a:lnTo>
                    <a:pt x="308381" y="183210"/>
                  </a:lnTo>
                  <a:lnTo>
                    <a:pt x="270636" y="197904"/>
                  </a:lnTo>
                  <a:lnTo>
                    <a:pt x="235089" y="213017"/>
                  </a:lnTo>
                  <a:lnTo>
                    <a:pt x="170802" y="244436"/>
                  </a:lnTo>
                  <a:lnTo>
                    <a:pt x="115989" y="277368"/>
                  </a:lnTo>
                  <a:lnTo>
                    <a:pt x="71170" y="311645"/>
                  </a:lnTo>
                  <a:lnTo>
                    <a:pt x="36829" y="347154"/>
                  </a:lnTo>
                  <a:lnTo>
                    <a:pt x="13436" y="383755"/>
                  </a:lnTo>
                  <a:lnTo>
                    <a:pt x="1511" y="421335"/>
                  </a:lnTo>
                  <a:lnTo>
                    <a:pt x="0" y="440436"/>
                  </a:lnTo>
                  <a:lnTo>
                    <a:pt x="1511" y="459536"/>
                  </a:lnTo>
                  <a:lnTo>
                    <a:pt x="13436" y="497116"/>
                  </a:lnTo>
                  <a:lnTo>
                    <a:pt x="36829" y="533717"/>
                  </a:lnTo>
                  <a:lnTo>
                    <a:pt x="71170" y="569226"/>
                  </a:lnTo>
                  <a:lnTo>
                    <a:pt x="115989" y="603504"/>
                  </a:lnTo>
                  <a:lnTo>
                    <a:pt x="170802" y="636435"/>
                  </a:lnTo>
                  <a:lnTo>
                    <a:pt x="235089" y="667854"/>
                  </a:lnTo>
                  <a:lnTo>
                    <a:pt x="270636" y="682967"/>
                  </a:lnTo>
                  <a:lnTo>
                    <a:pt x="308381" y="697661"/>
                  </a:lnTo>
                  <a:lnTo>
                    <a:pt x="348233" y="711911"/>
                  </a:lnTo>
                  <a:lnTo>
                    <a:pt x="390169" y="725716"/>
                  </a:lnTo>
                  <a:lnTo>
                    <a:pt x="434098" y="739038"/>
                  </a:lnTo>
                  <a:lnTo>
                    <a:pt x="479971" y="751865"/>
                  </a:lnTo>
                  <a:lnTo>
                    <a:pt x="527723" y="764197"/>
                  </a:lnTo>
                  <a:lnTo>
                    <a:pt x="577303" y="776008"/>
                  </a:lnTo>
                  <a:lnTo>
                    <a:pt x="628637" y="787273"/>
                  </a:lnTo>
                  <a:lnTo>
                    <a:pt x="681659" y="797991"/>
                  </a:lnTo>
                  <a:lnTo>
                    <a:pt x="736320" y="808126"/>
                  </a:lnTo>
                  <a:lnTo>
                    <a:pt x="792556" y="817689"/>
                  </a:lnTo>
                  <a:lnTo>
                    <a:pt x="850303" y="826643"/>
                  </a:lnTo>
                  <a:lnTo>
                    <a:pt x="909497" y="834961"/>
                  </a:lnTo>
                  <a:lnTo>
                    <a:pt x="970076" y="842657"/>
                  </a:lnTo>
                  <a:lnTo>
                    <a:pt x="1031989" y="849693"/>
                  </a:lnTo>
                  <a:lnTo>
                    <a:pt x="1095159" y="856056"/>
                  </a:lnTo>
                  <a:lnTo>
                    <a:pt x="1159535" y="861745"/>
                  </a:lnTo>
                  <a:lnTo>
                    <a:pt x="1225067" y="866724"/>
                  </a:lnTo>
                  <a:lnTo>
                    <a:pt x="1291666" y="870978"/>
                  </a:lnTo>
                  <a:lnTo>
                    <a:pt x="1359293" y="874496"/>
                  </a:lnTo>
                  <a:lnTo>
                    <a:pt x="1427873" y="877265"/>
                  </a:lnTo>
                  <a:lnTo>
                    <a:pt x="1497342" y="879259"/>
                  </a:lnTo>
                  <a:lnTo>
                    <a:pt x="1567662" y="880465"/>
                  </a:lnTo>
                  <a:lnTo>
                    <a:pt x="1638744" y="880872"/>
                  </a:lnTo>
                  <a:lnTo>
                    <a:pt x="1709826" y="880465"/>
                  </a:lnTo>
                  <a:lnTo>
                    <a:pt x="1780146" y="879259"/>
                  </a:lnTo>
                  <a:lnTo>
                    <a:pt x="1849615" y="877265"/>
                  </a:lnTo>
                  <a:lnTo>
                    <a:pt x="1918195" y="874496"/>
                  </a:lnTo>
                  <a:lnTo>
                    <a:pt x="1985822" y="870978"/>
                  </a:lnTo>
                  <a:lnTo>
                    <a:pt x="2052421" y="866724"/>
                  </a:lnTo>
                  <a:lnTo>
                    <a:pt x="2117940" y="861745"/>
                  </a:lnTo>
                  <a:lnTo>
                    <a:pt x="2182329" y="856056"/>
                  </a:lnTo>
                  <a:lnTo>
                    <a:pt x="2245499" y="849693"/>
                  </a:lnTo>
                  <a:lnTo>
                    <a:pt x="2307412" y="842657"/>
                  </a:lnTo>
                  <a:lnTo>
                    <a:pt x="2367991" y="834961"/>
                  </a:lnTo>
                  <a:lnTo>
                    <a:pt x="2427185" y="826643"/>
                  </a:lnTo>
                  <a:lnTo>
                    <a:pt x="2484932" y="817689"/>
                  </a:lnTo>
                  <a:lnTo>
                    <a:pt x="2541168" y="808126"/>
                  </a:lnTo>
                  <a:lnTo>
                    <a:pt x="2595829" y="797991"/>
                  </a:lnTo>
                  <a:lnTo>
                    <a:pt x="2648851" y="787273"/>
                  </a:lnTo>
                  <a:lnTo>
                    <a:pt x="2700185" y="776008"/>
                  </a:lnTo>
                  <a:lnTo>
                    <a:pt x="2749753" y="764197"/>
                  </a:lnTo>
                  <a:lnTo>
                    <a:pt x="2797517" y="751865"/>
                  </a:lnTo>
                  <a:lnTo>
                    <a:pt x="2843390" y="739038"/>
                  </a:lnTo>
                  <a:lnTo>
                    <a:pt x="2887319" y="725716"/>
                  </a:lnTo>
                  <a:lnTo>
                    <a:pt x="2929242" y="711911"/>
                  </a:lnTo>
                  <a:lnTo>
                    <a:pt x="2969107" y="697661"/>
                  </a:lnTo>
                  <a:lnTo>
                    <a:pt x="3006851" y="682967"/>
                  </a:lnTo>
                  <a:lnTo>
                    <a:pt x="3042399" y="667854"/>
                  </a:lnTo>
                  <a:lnTo>
                    <a:pt x="3106686" y="636435"/>
                  </a:lnTo>
                  <a:lnTo>
                    <a:pt x="3161487" y="603504"/>
                  </a:lnTo>
                  <a:lnTo>
                    <a:pt x="3206318" y="569226"/>
                  </a:lnTo>
                  <a:lnTo>
                    <a:pt x="3240658" y="533717"/>
                  </a:lnTo>
                  <a:lnTo>
                    <a:pt x="3264052" y="497116"/>
                  </a:lnTo>
                  <a:lnTo>
                    <a:pt x="3275977" y="459536"/>
                  </a:lnTo>
                  <a:lnTo>
                    <a:pt x="3277488" y="440436"/>
                  </a:lnTo>
                  <a:lnTo>
                    <a:pt x="3275977" y="421335"/>
                  </a:lnTo>
                  <a:lnTo>
                    <a:pt x="3264052" y="383755"/>
                  </a:lnTo>
                  <a:lnTo>
                    <a:pt x="3240658" y="347154"/>
                  </a:lnTo>
                  <a:lnTo>
                    <a:pt x="3206318" y="311645"/>
                  </a:lnTo>
                  <a:lnTo>
                    <a:pt x="3161487" y="277368"/>
                  </a:lnTo>
                  <a:lnTo>
                    <a:pt x="3106686" y="244436"/>
                  </a:lnTo>
                  <a:lnTo>
                    <a:pt x="3042399" y="213017"/>
                  </a:lnTo>
                  <a:lnTo>
                    <a:pt x="3006851" y="197904"/>
                  </a:lnTo>
                  <a:lnTo>
                    <a:pt x="2969107" y="183210"/>
                  </a:lnTo>
                  <a:lnTo>
                    <a:pt x="2929242" y="168960"/>
                  </a:lnTo>
                  <a:lnTo>
                    <a:pt x="2887319" y="155155"/>
                  </a:lnTo>
                  <a:lnTo>
                    <a:pt x="2843390" y="141833"/>
                  </a:lnTo>
                  <a:lnTo>
                    <a:pt x="2797517" y="129006"/>
                  </a:lnTo>
                  <a:lnTo>
                    <a:pt x="2749753" y="116674"/>
                  </a:lnTo>
                  <a:lnTo>
                    <a:pt x="2700185" y="104863"/>
                  </a:lnTo>
                  <a:lnTo>
                    <a:pt x="2648851" y="93599"/>
                  </a:lnTo>
                  <a:lnTo>
                    <a:pt x="2595829" y="82880"/>
                  </a:lnTo>
                  <a:lnTo>
                    <a:pt x="2541168" y="72732"/>
                  </a:lnTo>
                  <a:lnTo>
                    <a:pt x="2484932" y="63182"/>
                  </a:lnTo>
                  <a:lnTo>
                    <a:pt x="2427185" y="54228"/>
                  </a:lnTo>
                  <a:lnTo>
                    <a:pt x="2367991" y="45910"/>
                  </a:lnTo>
                  <a:lnTo>
                    <a:pt x="2307412" y="38214"/>
                  </a:lnTo>
                  <a:lnTo>
                    <a:pt x="2245499" y="31178"/>
                  </a:lnTo>
                  <a:lnTo>
                    <a:pt x="2182329" y="24803"/>
                  </a:lnTo>
                  <a:lnTo>
                    <a:pt x="2117940" y="19126"/>
                  </a:lnTo>
                  <a:lnTo>
                    <a:pt x="2052421" y="14147"/>
                  </a:lnTo>
                  <a:lnTo>
                    <a:pt x="1985822" y="9893"/>
                  </a:lnTo>
                  <a:lnTo>
                    <a:pt x="1918195" y="6375"/>
                  </a:lnTo>
                  <a:lnTo>
                    <a:pt x="1849615" y="3606"/>
                  </a:lnTo>
                  <a:lnTo>
                    <a:pt x="1780146" y="1612"/>
                  </a:lnTo>
                  <a:lnTo>
                    <a:pt x="1709826" y="406"/>
                  </a:lnTo>
                  <a:lnTo>
                    <a:pt x="1638744" y="0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07315" y="3257589"/>
              <a:ext cx="3277870" cy="881380"/>
            </a:xfrm>
            <a:custGeom>
              <a:avLst/>
              <a:gdLst/>
              <a:ahLst/>
              <a:cxnLst/>
              <a:rect l="l" t="t" r="r" b="b"/>
              <a:pathLst>
                <a:path w="3277870" h="881379">
                  <a:moveTo>
                    <a:pt x="0" y="440435"/>
                  </a:moveTo>
                  <a:lnTo>
                    <a:pt x="6019" y="402437"/>
                  </a:lnTo>
                  <a:lnTo>
                    <a:pt x="23736" y="365328"/>
                  </a:lnTo>
                  <a:lnTo>
                    <a:pt x="52654" y="329260"/>
                  </a:lnTo>
                  <a:lnTo>
                    <a:pt x="92303" y="294347"/>
                  </a:lnTo>
                  <a:lnTo>
                    <a:pt x="142176" y="260718"/>
                  </a:lnTo>
                  <a:lnTo>
                    <a:pt x="201790" y="228536"/>
                  </a:lnTo>
                  <a:lnTo>
                    <a:pt x="270637" y="197904"/>
                  </a:lnTo>
                  <a:lnTo>
                    <a:pt x="308381" y="183210"/>
                  </a:lnTo>
                  <a:lnTo>
                    <a:pt x="348246" y="168960"/>
                  </a:lnTo>
                  <a:lnTo>
                    <a:pt x="390169" y="155155"/>
                  </a:lnTo>
                  <a:lnTo>
                    <a:pt x="434098" y="141833"/>
                  </a:lnTo>
                  <a:lnTo>
                    <a:pt x="479971" y="129006"/>
                  </a:lnTo>
                  <a:lnTo>
                    <a:pt x="527735" y="116674"/>
                  </a:lnTo>
                  <a:lnTo>
                    <a:pt x="577303" y="104863"/>
                  </a:lnTo>
                  <a:lnTo>
                    <a:pt x="628637" y="93598"/>
                  </a:lnTo>
                  <a:lnTo>
                    <a:pt x="681659" y="82880"/>
                  </a:lnTo>
                  <a:lnTo>
                    <a:pt x="736320" y="72732"/>
                  </a:lnTo>
                  <a:lnTo>
                    <a:pt x="792556" y="63182"/>
                  </a:lnTo>
                  <a:lnTo>
                    <a:pt x="850303" y="54228"/>
                  </a:lnTo>
                  <a:lnTo>
                    <a:pt x="909497" y="45910"/>
                  </a:lnTo>
                  <a:lnTo>
                    <a:pt x="970076" y="38214"/>
                  </a:lnTo>
                  <a:lnTo>
                    <a:pt x="1031989" y="31178"/>
                  </a:lnTo>
                  <a:lnTo>
                    <a:pt x="1095159" y="24803"/>
                  </a:lnTo>
                  <a:lnTo>
                    <a:pt x="1159548" y="19126"/>
                  </a:lnTo>
                  <a:lnTo>
                    <a:pt x="1225067" y="14147"/>
                  </a:lnTo>
                  <a:lnTo>
                    <a:pt x="1291666" y="9893"/>
                  </a:lnTo>
                  <a:lnTo>
                    <a:pt x="1359293" y="6375"/>
                  </a:lnTo>
                  <a:lnTo>
                    <a:pt x="1427873" y="3606"/>
                  </a:lnTo>
                  <a:lnTo>
                    <a:pt x="1497342" y="1612"/>
                  </a:lnTo>
                  <a:lnTo>
                    <a:pt x="1567662" y="406"/>
                  </a:lnTo>
                  <a:lnTo>
                    <a:pt x="1638744" y="0"/>
                  </a:lnTo>
                  <a:lnTo>
                    <a:pt x="1709826" y="406"/>
                  </a:lnTo>
                  <a:lnTo>
                    <a:pt x="1780146" y="1612"/>
                  </a:lnTo>
                  <a:lnTo>
                    <a:pt x="1849615" y="3606"/>
                  </a:lnTo>
                  <a:lnTo>
                    <a:pt x="1918195" y="6375"/>
                  </a:lnTo>
                  <a:lnTo>
                    <a:pt x="1985822" y="9893"/>
                  </a:lnTo>
                  <a:lnTo>
                    <a:pt x="2052421" y="14147"/>
                  </a:lnTo>
                  <a:lnTo>
                    <a:pt x="2117953" y="19126"/>
                  </a:lnTo>
                  <a:lnTo>
                    <a:pt x="2182329" y="24803"/>
                  </a:lnTo>
                  <a:lnTo>
                    <a:pt x="2245499" y="31178"/>
                  </a:lnTo>
                  <a:lnTo>
                    <a:pt x="2307412" y="38214"/>
                  </a:lnTo>
                  <a:lnTo>
                    <a:pt x="2367991" y="45910"/>
                  </a:lnTo>
                  <a:lnTo>
                    <a:pt x="2427185" y="54228"/>
                  </a:lnTo>
                  <a:lnTo>
                    <a:pt x="2484932" y="63182"/>
                  </a:lnTo>
                  <a:lnTo>
                    <a:pt x="2541168" y="72732"/>
                  </a:lnTo>
                  <a:lnTo>
                    <a:pt x="2595829" y="82880"/>
                  </a:lnTo>
                  <a:lnTo>
                    <a:pt x="2648851" y="93598"/>
                  </a:lnTo>
                  <a:lnTo>
                    <a:pt x="2700185" y="104863"/>
                  </a:lnTo>
                  <a:lnTo>
                    <a:pt x="2749765" y="116674"/>
                  </a:lnTo>
                  <a:lnTo>
                    <a:pt x="2797517" y="129006"/>
                  </a:lnTo>
                  <a:lnTo>
                    <a:pt x="2843390" y="141833"/>
                  </a:lnTo>
                  <a:lnTo>
                    <a:pt x="2887319" y="155155"/>
                  </a:lnTo>
                  <a:lnTo>
                    <a:pt x="2929255" y="168960"/>
                  </a:lnTo>
                  <a:lnTo>
                    <a:pt x="2969107" y="183210"/>
                  </a:lnTo>
                  <a:lnTo>
                    <a:pt x="3006852" y="197904"/>
                  </a:lnTo>
                  <a:lnTo>
                    <a:pt x="3042399" y="213017"/>
                  </a:lnTo>
                  <a:lnTo>
                    <a:pt x="3106699" y="244436"/>
                  </a:lnTo>
                  <a:lnTo>
                    <a:pt x="3161499" y="277367"/>
                  </a:lnTo>
                  <a:lnTo>
                    <a:pt x="3206318" y="311645"/>
                  </a:lnTo>
                  <a:lnTo>
                    <a:pt x="3240671" y="347154"/>
                  </a:lnTo>
                  <a:lnTo>
                    <a:pt x="3264052" y="383755"/>
                  </a:lnTo>
                  <a:lnTo>
                    <a:pt x="3275977" y="421335"/>
                  </a:lnTo>
                  <a:lnTo>
                    <a:pt x="3277489" y="440435"/>
                  </a:lnTo>
                  <a:lnTo>
                    <a:pt x="3275977" y="459536"/>
                  </a:lnTo>
                  <a:lnTo>
                    <a:pt x="3264052" y="497116"/>
                  </a:lnTo>
                  <a:lnTo>
                    <a:pt x="3240671" y="533717"/>
                  </a:lnTo>
                  <a:lnTo>
                    <a:pt x="3206318" y="569226"/>
                  </a:lnTo>
                  <a:lnTo>
                    <a:pt x="3161499" y="603503"/>
                  </a:lnTo>
                  <a:lnTo>
                    <a:pt x="3106699" y="636435"/>
                  </a:lnTo>
                  <a:lnTo>
                    <a:pt x="3042399" y="667854"/>
                  </a:lnTo>
                  <a:lnTo>
                    <a:pt x="3006852" y="682967"/>
                  </a:lnTo>
                  <a:lnTo>
                    <a:pt x="2969107" y="697661"/>
                  </a:lnTo>
                  <a:lnTo>
                    <a:pt x="2929255" y="711911"/>
                  </a:lnTo>
                  <a:lnTo>
                    <a:pt x="2887319" y="725716"/>
                  </a:lnTo>
                  <a:lnTo>
                    <a:pt x="2843390" y="739038"/>
                  </a:lnTo>
                  <a:lnTo>
                    <a:pt x="2797517" y="751865"/>
                  </a:lnTo>
                  <a:lnTo>
                    <a:pt x="2749765" y="764197"/>
                  </a:lnTo>
                  <a:lnTo>
                    <a:pt x="2700185" y="776008"/>
                  </a:lnTo>
                  <a:lnTo>
                    <a:pt x="2648851" y="787272"/>
                  </a:lnTo>
                  <a:lnTo>
                    <a:pt x="2595829" y="797991"/>
                  </a:lnTo>
                  <a:lnTo>
                    <a:pt x="2541168" y="808126"/>
                  </a:lnTo>
                  <a:lnTo>
                    <a:pt x="2484932" y="817689"/>
                  </a:lnTo>
                  <a:lnTo>
                    <a:pt x="2427185" y="826642"/>
                  </a:lnTo>
                  <a:lnTo>
                    <a:pt x="2367991" y="834961"/>
                  </a:lnTo>
                  <a:lnTo>
                    <a:pt x="2307412" y="842657"/>
                  </a:lnTo>
                  <a:lnTo>
                    <a:pt x="2245499" y="849693"/>
                  </a:lnTo>
                  <a:lnTo>
                    <a:pt x="2182329" y="856056"/>
                  </a:lnTo>
                  <a:lnTo>
                    <a:pt x="2117953" y="861745"/>
                  </a:lnTo>
                  <a:lnTo>
                    <a:pt x="2052421" y="866724"/>
                  </a:lnTo>
                  <a:lnTo>
                    <a:pt x="1985822" y="870978"/>
                  </a:lnTo>
                  <a:lnTo>
                    <a:pt x="1918195" y="874496"/>
                  </a:lnTo>
                  <a:lnTo>
                    <a:pt x="1849615" y="877265"/>
                  </a:lnTo>
                  <a:lnTo>
                    <a:pt x="1780146" y="879259"/>
                  </a:lnTo>
                  <a:lnTo>
                    <a:pt x="1709826" y="880465"/>
                  </a:lnTo>
                  <a:lnTo>
                    <a:pt x="1638744" y="880871"/>
                  </a:lnTo>
                  <a:lnTo>
                    <a:pt x="1567662" y="880465"/>
                  </a:lnTo>
                  <a:lnTo>
                    <a:pt x="1497342" y="879259"/>
                  </a:lnTo>
                  <a:lnTo>
                    <a:pt x="1427873" y="877265"/>
                  </a:lnTo>
                  <a:lnTo>
                    <a:pt x="1359293" y="874496"/>
                  </a:lnTo>
                  <a:lnTo>
                    <a:pt x="1291666" y="870978"/>
                  </a:lnTo>
                  <a:lnTo>
                    <a:pt x="1225067" y="866724"/>
                  </a:lnTo>
                  <a:lnTo>
                    <a:pt x="1159548" y="861745"/>
                  </a:lnTo>
                  <a:lnTo>
                    <a:pt x="1095159" y="856056"/>
                  </a:lnTo>
                  <a:lnTo>
                    <a:pt x="1031989" y="849693"/>
                  </a:lnTo>
                  <a:lnTo>
                    <a:pt x="970076" y="842657"/>
                  </a:lnTo>
                  <a:lnTo>
                    <a:pt x="909497" y="834961"/>
                  </a:lnTo>
                  <a:lnTo>
                    <a:pt x="850303" y="826642"/>
                  </a:lnTo>
                  <a:lnTo>
                    <a:pt x="792556" y="817689"/>
                  </a:lnTo>
                  <a:lnTo>
                    <a:pt x="736320" y="808126"/>
                  </a:lnTo>
                  <a:lnTo>
                    <a:pt x="681659" y="797991"/>
                  </a:lnTo>
                  <a:lnTo>
                    <a:pt x="628637" y="787272"/>
                  </a:lnTo>
                  <a:lnTo>
                    <a:pt x="577303" y="776008"/>
                  </a:lnTo>
                  <a:lnTo>
                    <a:pt x="527735" y="764197"/>
                  </a:lnTo>
                  <a:lnTo>
                    <a:pt x="479971" y="751865"/>
                  </a:lnTo>
                  <a:lnTo>
                    <a:pt x="434098" y="739038"/>
                  </a:lnTo>
                  <a:lnTo>
                    <a:pt x="390169" y="725716"/>
                  </a:lnTo>
                  <a:lnTo>
                    <a:pt x="348246" y="711911"/>
                  </a:lnTo>
                  <a:lnTo>
                    <a:pt x="308381" y="697661"/>
                  </a:lnTo>
                  <a:lnTo>
                    <a:pt x="270637" y="682967"/>
                  </a:lnTo>
                  <a:lnTo>
                    <a:pt x="235089" y="667854"/>
                  </a:lnTo>
                  <a:lnTo>
                    <a:pt x="170802" y="636435"/>
                  </a:lnTo>
                  <a:lnTo>
                    <a:pt x="116001" y="603503"/>
                  </a:lnTo>
                  <a:lnTo>
                    <a:pt x="71170" y="569226"/>
                  </a:lnTo>
                  <a:lnTo>
                    <a:pt x="36830" y="533717"/>
                  </a:lnTo>
                  <a:lnTo>
                    <a:pt x="13436" y="497116"/>
                  </a:lnTo>
                  <a:lnTo>
                    <a:pt x="1511" y="459536"/>
                  </a:lnTo>
                  <a:lnTo>
                    <a:pt x="0" y="440435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958332" y="3407155"/>
            <a:ext cx="1762125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51130" marR="5080" indent="-139065">
              <a:lnSpc>
                <a:spcPts val="2140"/>
              </a:lnSpc>
              <a:spcBef>
                <a:spcPts val="185"/>
              </a:spcBef>
            </a:pP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-10" dirty="0">
                <a:latin typeface="Arial MT"/>
                <a:cs typeface="Arial MT"/>
              </a:rPr>
              <a:t>que</a:t>
            </a:r>
            <a:r>
              <a:rPr sz="1800" spc="-5" dirty="0">
                <a:latin typeface="Arial MT"/>
                <a:cs typeface="Arial MT"/>
              </a:rPr>
              <a:t>s</a:t>
            </a:r>
            <a:r>
              <a:rPr sz="1800" dirty="0">
                <a:latin typeface="Arial MT"/>
                <a:cs typeface="Arial MT"/>
              </a:rPr>
              <a:t>t</a:t>
            </a:r>
            <a:r>
              <a:rPr sz="1800" spc="-1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</a:t>
            </a:r>
            <a:r>
              <a:rPr sz="1800" dirty="0">
                <a:latin typeface="Arial MT"/>
                <a:cs typeface="Arial MT"/>
              </a:rPr>
              <a:t>r</a:t>
            </a:r>
            <a:r>
              <a:rPr sz="1800" spc="5" dirty="0">
                <a:latin typeface="Arial MT"/>
                <a:cs typeface="Arial MT"/>
              </a:rPr>
              <a:t>o</a:t>
            </a:r>
            <a:r>
              <a:rPr sz="1800" spc="-10" dirty="0">
                <a:latin typeface="Arial MT"/>
                <a:cs typeface="Arial MT"/>
              </a:rPr>
              <a:t>g</a:t>
            </a:r>
            <a:r>
              <a:rPr sz="1800" dirty="0">
                <a:latin typeface="Arial MT"/>
                <a:cs typeface="Arial MT"/>
              </a:rPr>
              <a:t>r</a:t>
            </a:r>
            <a:r>
              <a:rPr sz="1800" spc="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ma  </a:t>
            </a:r>
            <a:r>
              <a:rPr sz="1800" spc="-5" dirty="0">
                <a:latin typeface="Arial MT"/>
                <a:cs typeface="Arial MT"/>
              </a:rPr>
              <a:t>NO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TÉ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AJUTS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46451" y="351535"/>
            <a:ext cx="4477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Programes</a:t>
            </a:r>
            <a:r>
              <a:rPr spc="-55" dirty="0"/>
              <a:t> </a:t>
            </a:r>
            <a:r>
              <a:rPr dirty="0"/>
              <a:t>de</a:t>
            </a:r>
            <a:r>
              <a:rPr spc="-35" dirty="0"/>
              <a:t> </a:t>
            </a:r>
            <a:r>
              <a:rPr spc="-15" dirty="0"/>
              <a:t>mobilitat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4994" y="849017"/>
            <a:ext cx="8016875" cy="4282440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543560" algn="ctr">
              <a:lnSpc>
                <a:spcPct val="100000"/>
              </a:lnSpc>
              <a:spcBef>
                <a:spcPts val="1620"/>
              </a:spcBef>
            </a:pPr>
            <a:r>
              <a:rPr sz="3200" b="1" u="heavy" spc="-1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AJUTS/BEQUES</a:t>
            </a:r>
            <a:endParaRPr sz="3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1180"/>
              </a:spcBef>
            </a:pP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CONVOCAT</a:t>
            </a:r>
            <a:r>
              <a:rPr sz="2500" b="1" spc="-8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PER</a:t>
            </a:r>
            <a:r>
              <a:rPr sz="2500" b="1" spc="-7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LA</a:t>
            </a:r>
            <a:r>
              <a:rPr sz="2500" b="1" spc="-9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COMISSIÓ</a:t>
            </a:r>
            <a:r>
              <a:rPr sz="2500" b="1" spc="-6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EUROPEA</a:t>
            </a:r>
            <a:r>
              <a:rPr sz="2500" b="1" spc="-6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(SEPIE)</a:t>
            </a:r>
            <a:r>
              <a:rPr sz="2500" b="1" spc="-8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–</a:t>
            </a:r>
            <a:r>
              <a:rPr sz="2500" b="1" spc="-8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Gestiona</a:t>
            </a:r>
            <a:r>
              <a:rPr sz="2500" b="1" spc="-8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30" dirty="0">
                <a:solidFill>
                  <a:srgbClr val="FCA301"/>
                </a:solidFill>
                <a:latin typeface="Calibri"/>
                <a:cs typeface="Calibri"/>
              </a:rPr>
              <a:t>OI</a:t>
            </a:r>
            <a:endParaRPr sz="2500">
              <a:latin typeface="Calibri"/>
              <a:cs typeface="Calibri"/>
            </a:endParaRPr>
          </a:p>
          <a:p>
            <a:pPr marL="195580" marR="236220" indent="-182880">
              <a:lnSpc>
                <a:spcPts val="2990"/>
              </a:lnSpc>
              <a:spcBef>
                <a:spcPts val="1310"/>
              </a:spcBef>
              <a:buFont typeface="Wingdings"/>
              <a:buChar char=""/>
              <a:tabLst>
                <a:tab pos="196215" algn="l"/>
              </a:tabLst>
            </a:pP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25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Erasmus+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estudis</a:t>
            </a:r>
            <a:r>
              <a:rPr sz="25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Estats Membres</a:t>
            </a:r>
            <a:r>
              <a:rPr sz="25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5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5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UE i</a:t>
            </a:r>
            <a:r>
              <a:rPr sz="25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tercers </a:t>
            </a:r>
            <a:r>
              <a:rPr sz="2500" b="1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països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associats al programa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CONVOCAT</a:t>
            </a:r>
            <a:r>
              <a:rPr sz="2500" b="1" spc="-7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PER</a:t>
            </a:r>
            <a:r>
              <a:rPr sz="2500" b="1" spc="-7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BANCO</a:t>
            </a:r>
            <a:r>
              <a:rPr sz="2500" b="1" spc="-8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SANTANDER</a:t>
            </a:r>
            <a:r>
              <a:rPr sz="2500" b="1" spc="-5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–</a:t>
            </a:r>
            <a:r>
              <a:rPr sz="2500" b="1" spc="-7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Gestiona</a:t>
            </a:r>
            <a:r>
              <a:rPr sz="2500" b="1" spc="-7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OI</a:t>
            </a:r>
            <a:r>
              <a:rPr sz="2500" b="1" spc="-10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20" dirty="0">
                <a:solidFill>
                  <a:srgbClr val="FCA301"/>
                </a:solidFill>
                <a:latin typeface="Calibri"/>
                <a:cs typeface="Calibri"/>
              </a:rPr>
              <a:t>UdG</a:t>
            </a:r>
            <a:endParaRPr sz="2500">
              <a:latin typeface="Calibri"/>
              <a:cs typeface="Calibri"/>
            </a:endParaRPr>
          </a:p>
          <a:p>
            <a:pPr marL="195580" indent="-18224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6215" algn="l"/>
              </a:tabLst>
            </a:pP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Becas</a:t>
            </a:r>
            <a:r>
              <a:rPr sz="25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Santander</a:t>
            </a:r>
            <a:r>
              <a:rPr sz="25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Estudios</a:t>
            </a:r>
            <a:r>
              <a:rPr sz="25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Calibri"/>
                <a:cs typeface="Calibri"/>
              </a:rPr>
              <a:t>Erasmus</a:t>
            </a:r>
            <a:endParaRPr sz="25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1205"/>
              </a:spcBef>
            </a:pP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CONVOCAT</a:t>
            </a:r>
            <a:r>
              <a:rPr sz="2500" b="1" spc="-5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i</a:t>
            </a:r>
            <a:r>
              <a:rPr sz="2500" b="1" spc="-8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GESTIONAT</a:t>
            </a:r>
            <a:r>
              <a:rPr sz="25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PER</a:t>
            </a:r>
            <a:r>
              <a:rPr sz="2500" b="1" spc="-6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AGAUR</a:t>
            </a:r>
            <a:r>
              <a:rPr sz="2500" b="1" spc="-5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(Generalitat</a:t>
            </a:r>
            <a:r>
              <a:rPr sz="18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Catalunya)</a:t>
            </a:r>
            <a:endParaRPr sz="1800">
              <a:latin typeface="Calibri"/>
              <a:cs typeface="Calibri"/>
            </a:endParaRPr>
          </a:p>
          <a:p>
            <a:pPr marL="195580" indent="-182245">
              <a:lnSpc>
                <a:spcPct val="100000"/>
              </a:lnSpc>
              <a:spcBef>
                <a:spcPts val="1195"/>
              </a:spcBef>
              <a:buFont typeface="Wingdings"/>
              <a:buChar char=""/>
              <a:tabLst>
                <a:tab pos="196215" algn="l"/>
              </a:tabLst>
            </a:pPr>
            <a:r>
              <a:rPr sz="2500" b="1" spc="-15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20" dirty="0">
                <a:solidFill>
                  <a:srgbClr val="FFFFFF"/>
                </a:solidFill>
                <a:latin typeface="Calibri"/>
                <a:cs typeface="Calibri"/>
              </a:rPr>
              <a:t>MOBINT-MIF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7123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Programes</a:t>
            </a:r>
            <a:r>
              <a:rPr spc="-45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spc="-5" dirty="0"/>
              <a:t>mobilitat</a:t>
            </a:r>
            <a:r>
              <a:rPr spc="-1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pc="-15" dirty="0">
                <a:solidFill>
                  <a:srgbClr val="FCA301"/>
                </a:solidFill>
              </a:rPr>
              <a:t>Ajuts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3080" y="1043431"/>
            <a:ext cx="8059420" cy="851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6515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CONVOCAT</a:t>
            </a:r>
            <a:r>
              <a:rPr sz="2500" b="1" spc="-8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PER</a:t>
            </a:r>
            <a:r>
              <a:rPr sz="2500" b="1" spc="-7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LA</a:t>
            </a:r>
            <a:r>
              <a:rPr sz="2500" b="1" spc="-9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COMISSIÓ</a:t>
            </a:r>
            <a:r>
              <a:rPr sz="2500" b="1" spc="-6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EUROPEA</a:t>
            </a:r>
            <a:r>
              <a:rPr sz="2500" b="1" spc="-6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(SEPIE)</a:t>
            </a:r>
            <a:r>
              <a:rPr sz="2500" b="1" spc="-8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–</a:t>
            </a:r>
            <a:r>
              <a:rPr sz="2500" b="1" spc="-8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Gestiona</a:t>
            </a:r>
            <a:r>
              <a:rPr sz="2500" b="1" spc="-8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30" dirty="0">
                <a:solidFill>
                  <a:srgbClr val="FCA301"/>
                </a:solidFill>
                <a:latin typeface="Calibri"/>
                <a:cs typeface="Calibri"/>
              </a:rPr>
              <a:t>OI</a:t>
            </a:r>
            <a:endParaRPr sz="25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1350"/>
              </a:spcBef>
              <a:buFont typeface="Wingdings"/>
              <a:buChar char=""/>
              <a:tabLst>
                <a:tab pos="193040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Erasmus+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estudis: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60604" y="2243340"/>
          <a:ext cx="7743190" cy="34610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715">
                <a:tc>
                  <a:txBody>
                    <a:bodyPr/>
                    <a:lstStyle/>
                    <a:p>
                      <a:pPr marL="514984" marR="344805" indent="-161925">
                        <a:lnSpc>
                          <a:spcPts val="1910"/>
                        </a:lnSpc>
                        <a:spcBef>
                          <a:spcPts val="3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RU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DESTÍ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979805" algn="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AÍ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Í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tc>
                  <a:txBody>
                    <a:bodyPr/>
                    <a:lstStyle/>
                    <a:p>
                      <a:pPr marL="1005840" marR="194945" indent="-795655">
                        <a:lnSpc>
                          <a:spcPts val="1910"/>
                        </a:lnSpc>
                        <a:spcBef>
                          <a:spcPts val="39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AJU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 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2024/25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764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GRUP</a:t>
                      </a:r>
                      <a:r>
                        <a:rPr sz="14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1</a:t>
                      </a:r>
                      <a:endParaRPr sz="1400">
                        <a:latin typeface="Arial MT"/>
                        <a:cs typeface="Arial MT"/>
                      </a:endParaRPr>
                    </a:p>
                    <a:p>
                      <a:pPr marL="130810" marR="111125" indent="1905" algn="ctr">
                        <a:lnSpc>
                          <a:spcPts val="1670"/>
                        </a:lnSpc>
                        <a:spcBef>
                          <a:spcPts val="6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Països</a:t>
                      </a:r>
                      <a:r>
                        <a:rPr sz="1400" spc="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amb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ll</a:t>
                      </a:r>
                      <a:r>
                        <a:rPr sz="140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-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400" spc="-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LT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R="100266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Noruega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Irlanda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350€/mes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349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GRUP</a:t>
                      </a:r>
                      <a:r>
                        <a:rPr sz="14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2</a:t>
                      </a:r>
                      <a:endParaRPr sz="1400">
                        <a:latin typeface="Arial MT"/>
                        <a:cs typeface="Arial MT"/>
                      </a:endParaRPr>
                    </a:p>
                    <a:p>
                      <a:pPr marL="310515" marR="292100" indent="2540" algn="ctr">
                        <a:lnSpc>
                          <a:spcPts val="1670"/>
                        </a:lnSpc>
                        <a:spcBef>
                          <a:spcPts val="6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Països amb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ll</a:t>
                      </a:r>
                      <a:r>
                        <a:rPr sz="140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-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da 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MITJÀ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36830" indent="-396240">
                        <a:lnSpc>
                          <a:spcPts val="167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Alemanya,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Àustria,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Bèlgica,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França,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Itàlia, </a:t>
                      </a:r>
                      <a:r>
                        <a:rPr sz="1400" spc="-3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Grècia, Països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Baixos, Portugal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300€/mes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174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GRUP</a:t>
                      </a:r>
                      <a:r>
                        <a:rPr sz="14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3</a:t>
                      </a:r>
                      <a:endParaRPr sz="1400">
                        <a:latin typeface="Arial MT"/>
                        <a:cs typeface="Arial MT"/>
                      </a:endParaRPr>
                    </a:p>
                    <a:p>
                      <a:pPr marL="310515" marR="292100" indent="2540" algn="ctr">
                        <a:lnSpc>
                          <a:spcPts val="1670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Països amb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ll</a:t>
                      </a:r>
                      <a:r>
                        <a:rPr sz="140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-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da  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BAIX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179070" algn="ctr">
                        <a:lnSpc>
                          <a:spcPct val="99600"/>
                        </a:lnSpc>
                        <a:spcBef>
                          <a:spcPts val="31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Bulgària,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Croàcia,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Hongria,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Lituània, </a:t>
                      </a:r>
                      <a:r>
                        <a:rPr sz="1400" spc="-3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Polònia, República Txeca, Romania, </a:t>
                      </a:r>
                      <a:r>
                        <a:rPr sz="14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Turquia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250€/mes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13080" y="5735828"/>
            <a:ext cx="82194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MENYS</a:t>
            </a:r>
            <a:r>
              <a:rPr sz="2000" b="1" spc="-5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OPORTUNITATS:</a:t>
            </a:r>
            <a:r>
              <a:rPr sz="2000" b="1" spc="-6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+250€/mes</a:t>
            </a:r>
            <a:r>
              <a:rPr sz="20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(discapacitat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33%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més,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becari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MECD curs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anterior)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972048" y="5652134"/>
            <a:ext cx="4081145" cy="933450"/>
            <a:chOff x="4972048" y="5652134"/>
            <a:chExt cx="4081145" cy="933450"/>
          </a:xfrm>
        </p:grpSpPr>
        <p:sp>
          <p:nvSpPr>
            <p:cNvPr id="3" name="object 3"/>
            <p:cNvSpPr/>
            <p:nvPr/>
          </p:nvSpPr>
          <p:spPr>
            <a:xfrm>
              <a:off x="4976811" y="5656897"/>
              <a:ext cx="4071620" cy="923925"/>
            </a:xfrm>
            <a:custGeom>
              <a:avLst/>
              <a:gdLst/>
              <a:ahLst/>
              <a:cxnLst/>
              <a:rect l="l" t="t" r="r" b="b"/>
              <a:pathLst>
                <a:path w="4071620" h="923925">
                  <a:moveTo>
                    <a:pt x="2035746" y="0"/>
                  </a:moveTo>
                  <a:lnTo>
                    <a:pt x="1962734" y="292"/>
                  </a:lnTo>
                  <a:lnTo>
                    <a:pt x="1890356" y="1155"/>
                  </a:lnTo>
                  <a:lnTo>
                    <a:pt x="1818678" y="2590"/>
                  </a:lnTo>
                  <a:lnTo>
                    <a:pt x="1747735" y="4584"/>
                  </a:lnTo>
                  <a:lnTo>
                    <a:pt x="1677568" y="7124"/>
                  </a:lnTo>
                  <a:lnTo>
                    <a:pt x="1608213" y="10198"/>
                  </a:lnTo>
                  <a:lnTo>
                    <a:pt x="1539722" y="13804"/>
                  </a:lnTo>
                  <a:lnTo>
                    <a:pt x="1472145" y="17919"/>
                  </a:lnTo>
                  <a:lnTo>
                    <a:pt x="1405508" y="22555"/>
                  </a:lnTo>
                  <a:lnTo>
                    <a:pt x="1339862" y="27685"/>
                  </a:lnTo>
                  <a:lnTo>
                    <a:pt x="1275245" y="33299"/>
                  </a:lnTo>
                  <a:lnTo>
                    <a:pt x="1211719" y="39395"/>
                  </a:lnTo>
                  <a:lnTo>
                    <a:pt x="1149299" y="45961"/>
                  </a:lnTo>
                  <a:lnTo>
                    <a:pt x="1088047" y="52984"/>
                  </a:lnTo>
                  <a:lnTo>
                    <a:pt x="1028001" y="60451"/>
                  </a:lnTo>
                  <a:lnTo>
                    <a:pt x="969213" y="68364"/>
                  </a:lnTo>
                  <a:lnTo>
                    <a:pt x="911707" y="76707"/>
                  </a:lnTo>
                  <a:lnTo>
                    <a:pt x="855548" y="85470"/>
                  </a:lnTo>
                  <a:lnTo>
                    <a:pt x="800760" y="94653"/>
                  </a:lnTo>
                  <a:lnTo>
                    <a:pt x="747394" y="104216"/>
                  </a:lnTo>
                  <a:lnTo>
                    <a:pt x="695490" y="114185"/>
                  </a:lnTo>
                  <a:lnTo>
                    <a:pt x="645096" y="124536"/>
                  </a:lnTo>
                  <a:lnTo>
                    <a:pt x="596252" y="135254"/>
                  </a:lnTo>
                  <a:lnTo>
                    <a:pt x="549008" y="146329"/>
                  </a:lnTo>
                  <a:lnTo>
                    <a:pt x="503402" y="157759"/>
                  </a:lnTo>
                  <a:lnTo>
                    <a:pt x="459473" y="169532"/>
                  </a:lnTo>
                  <a:lnTo>
                    <a:pt x="417258" y="181635"/>
                  </a:lnTo>
                  <a:lnTo>
                    <a:pt x="376821" y="194068"/>
                  </a:lnTo>
                  <a:lnTo>
                    <a:pt x="338188" y="206806"/>
                  </a:lnTo>
                  <a:lnTo>
                    <a:pt x="301409" y="219849"/>
                  </a:lnTo>
                  <a:lnTo>
                    <a:pt x="233578" y="246799"/>
                  </a:lnTo>
                  <a:lnTo>
                    <a:pt x="173672" y="274853"/>
                  </a:lnTo>
                  <a:lnTo>
                    <a:pt x="122046" y="303923"/>
                  </a:lnTo>
                  <a:lnTo>
                    <a:pt x="79032" y="333933"/>
                  </a:lnTo>
                  <a:lnTo>
                    <a:pt x="44970" y="364794"/>
                  </a:lnTo>
                  <a:lnTo>
                    <a:pt x="20218" y="396443"/>
                  </a:lnTo>
                  <a:lnTo>
                    <a:pt x="1282" y="445211"/>
                  </a:lnTo>
                  <a:lnTo>
                    <a:pt x="0" y="461771"/>
                  </a:lnTo>
                  <a:lnTo>
                    <a:pt x="1282" y="478332"/>
                  </a:lnTo>
                  <a:lnTo>
                    <a:pt x="20218" y="527100"/>
                  </a:lnTo>
                  <a:lnTo>
                    <a:pt x="44970" y="558749"/>
                  </a:lnTo>
                  <a:lnTo>
                    <a:pt x="79032" y="589610"/>
                  </a:lnTo>
                  <a:lnTo>
                    <a:pt x="122046" y="619620"/>
                  </a:lnTo>
                  <a:lnTo>
                    <a:pt x="173672" y="648690"/>
                  </a:lnTo>
                  <a:lnTo>
                    <a:pt x="233578" y="676744"/>
                  </a:lnTo>
                  <a:lnTo>
                    <a:pt x="301409" y="703694"/>
                  </a:lnTo>
                  <a:lnTo>
                    <a:pt x="338188" y="716737"/>
                  </a:lnTo>
                  <a:lnTo>
                    <a:pt x="376821" y="729475"/>
                  </a:lnTo>
                  <a:lnTo>
                    <a:pt x="417258" y="741908"/>
                  </a:lnTo>
                  <a:lnTo>
                    <a:pt x="459473" y="754011"/>
                  </a:lnTo>
                  <a:lnTo>
                    <a:pt x="503402" y="765784"/>
                  </a:lnTo>
                  <a:lnTo>
                    <a:pt x="549008" y="777214"/>
                  </a:lnTo>
                  <a:lnTo>
                    <a:pt x="596252" y="788288"/>
                  </a:lnTo>
                  <a:lnTo>
                    <a:pt x="645096" y="799007"/>
                  </a:lnTo>
                  <a:lnTo>
                    <a:pt x="695490" y="809358"/>
                  </a:lnTo>
                  <a:lnTo>
                    <a:pt x="747394" y="819315"/>
                  </a:lnTo>
                  <a:lnTo>
                    <a:pt x="800760" y="828890"/>
                  </a:lnTo>
                  <a:lnTo>
                    <a:pt x="855548" y="838072"/>
                  </a:lnTo>
                  <a:lnTo>
                    <a:pt x="911707" y="846835"/>
                  </a:lnTo>
                  <a:lnTo>
                    <a:pt x="969213" y="855179"/>
                  </a:lnTo>
                  <a:lnTo>
                    <a:pt x="1028001" y="863091"/>
                  </a:lnTo>
                  <a:lnTo>
                    <a:pt x="1088047" y="870559"/>
                  </a:lnTo>
                  <a:lnTo>
                    <a:pt x="1149299" y="877582"/>
                  </a:lnTo>
                  <a:lnTo>
                    <a:pt x="1211719" y="884148"/>
                  </a:lnTo>
                  <a:lnTo>
                    <a:pt x="1275245" y="890244"/>
                  </a:lnTo>
                  <a:lnTo>
                    <a:pt x="1339862" y="895857"/>
                  </a:lnTo>
                  <a:lnTo>
                    <a:pt x="1405508" y="900988"/>
                  </a:lnTo>
                  <a:lnTo>
                    <a:pt x="1472145" y="905624"/>
                  </a:lnTo>
                  <a:lnTo>
                    <a:pt x="1539722" y="909739"/>
                  </a:lnTo>
                  <a:lnTo>
                    <a:pt x="1608213" y="913345"/>
                  </a:lnTo>
                  <a:lnTo>
                    <a:pt x="1677568" y="916419"/>
                  </a:lnTo>
                  <a:lnTo>
                    <a:pt x="1747735" y="918959"/>
                  </a:lnTo>
                  <a:lnTo>
                    <a:pt x="1818678" y="920953"/>
                  </a:lnTo>
                  <a:lnTo>
                    <a:pt x="1890356" y="922388"/>
                  </a:lnTo>
                  <a:lnTo>
                    <a:pt x="1962734" y="923251"/>
                  </a:lnTo>
                  <a:lnTo>
                    <a:pt x="2035746" y="923543"/>
                  </a:lnTo>
                  <a:lnTo>
                    <a:pt x="2108758" y="923251"/>
                  </a:lnTo>
                  <a:lnTo>
                    <a:pt x="2181136" y="922388"/>
                  </a:lnTo>
                  <a:lnTo>
                    <a:pt x="2252814" y="920953"/>
                  </a:lnTo>
                  <a:lnTo>
                    <a:pt x="2323757" y="918959"/>
                  </a:lnTo>
                  <a:lnTo>
                    <a:pt x="2393924" y="916419"/>
                  </a:lnTo>
                  <a:lnTo>
                    <a:pt x="2463279" y="913345"/>
                  </a:lnTo>
                  <a:lnTo>
                    <a:pt x="2531770" y="909739"/>
                  </a:lnTo>
                  <a:lnTo>
                    <a:pt x="2599347" y="905624"/>
                  </a:lnTo>
                  <a:lnTo>
                    <a:pt x="2665983" y="900988"/>
                  </a:lnTo>
                  <a:lnTo>
                    <a:pt x="2731630" y="895857"/>
                  </a:lnTo>
                  <a:lnTo>
                    <a:pt x="2796247" y="890244"/>
                  </a:lnTo>
                  <a:lnTo>
                    <a:pt x="2859773" y="884148"/>
                  </a:lnTo>
                  <a:lnTo>
                    <a:pt x="2922193" y="877582"/>
                  </a:lnTo>
                  <a:lnTo>
                    <a:pt x="2983445" y="870559"/>
                  </a:lnTo>
                  <a:lnTo>
                    <a:pt x="3043491" y="863091"/>
                  </a:lnTo>
                  <a:lnTo>
                    <a:pt x="3102279" y="855179"/>
                  </a:lnTo>
                  <a:lnTo>
                    <a:pt x="3159785" y="846835"/>
                  </a:lnTo>
                  <a:lnTo>
                    <a:pt x="3215944" y="838072"/>
                  </a:lnTo>
                  <a:lnTo>
                    <a:pt x="3270732" y="828890"/>
                  </a:lnTo>
                  <a:lnTo>
                    <a:pt x="3324097" y="819315"/>
                  </a:lnTo>
                  <a:lnTo>
                    <a:pt x="3376002" y="809358"/>
                  </a:lnTo>
                  <a:lnTo>
                    <a:pt x="3426396" y="799007"/>
                  </a:lnTo>
                  <a:lnTo>
                    <a:pt x="3475240" y="788288"/>
                  </a:lnTo>
                  <a:lnTo>
                    <a:pt x="3522484" y="777214"/>
                  </a:lnTo>
                  <a:lnTo>
                    <a:pt x="3568090" y="765784"/>
                  </a:lnTo>
                  <a:lnTo>
                    <a:pt x="3612019" y="754011"/>
                  </a:lnTo>
                  <a:lnTo>
                    <a:pt x="3654234" y="741908"/>
                  </a:lnTo>
                  <a:lnTo>
                    <a:pt x="3694671" y="729475"/>
                  </a:lnTo>
                  <a:lnTo>
                    <a:pt x="3733304" y="716737"/>
                  </a:lnTo>
                  <a:lnTo>
                    <a:pt x="3770083" y="703694"/>
                  </a:lnTo>
                  <a:lnTo>
                    <a:pt x="3837914" y="676744"/>
                  </a:lnTo>
                  <a:lnTo>
                    <a:pt x="3897820" y="648690"/>
                  </a:lnTo>
                  <a:lnTo>
                    <a:pt x="3949445" y="619620"/>
                  </a:lnTo>
                  <a:lnTo>
                    <a:pt x="3992460" y="589610"/>
                  </a:lnTo>
                  <a:lnTo>
                    <a:pt x="4026522" y="558749"/>
                  </a:lnTo>
                  <a:lnTo>
                    <a:pt x="4051274" y="527100"/>
                  </a:lnTo>
                  <a:lnTo>
                    <a:pt x="4070210" y="478332"/>
                  </a:lnTo>
                  <a:lnTo>
                    <a:pt x="4071492" y="461771"/>
                  </a:lnTo>
                  <a:lnTo>
                    <a:pt x="4070210" y="445211"/>
                  </a:lnTo>
                  <a:lnTo>
                    <a:pt x="4051274" y="396443"/>
                  </a:lnTo>
                  <a:lnTo>
                    <a:pt x="4026522" y="364794"/>
                  </a:lnTo>
                  <a:lnTo>
                    <a:pt x="3992460" y="333933"/>
                  </a:lnTo>
                  <a:lnTo>
                    <a:pt x="3949445" y="303923"/>
                  </a:lnTo>
                  <a:lnTo>
                    <a:pt x="3897820" y="274853"/>
                  </a:lnTo>
                  <a:lnTo>
                    <a:pt x="3837914" y="246799"/>
                  </a:lnTo>
                  <a:lnTo>
                    <a:pt x="3770083" y="219849"/>
                  </a:lnTo>
                  <a:lnTo>
                    <a:pt x="3733304" y="206806"/>
                  </a:lnTo>
                  <a:lnTo>
                    <a:pt x="3694671" y="194068"/>
                  </a:lnTo>
                  <a:lnTo>
                    <a:pt x="3654234" y="181635"/>
                  </a:lnTo>
                  <a:lnTo>
                    <a:pt x="3612019" y="169532"/>
                  </a:lnTo>
                  <a:lnTo>
                    <a:pt x="3568090" y="157759"/>
                  </a:lnTo>
                  <a:lnTo>
                    <a:pt x="3522484" y="146329"/>
                  </a:lnTo>
                  <a:lnTo>
                    <a:pt x="3475240" y="135254"/>
                  </a:lnTo>
                  <a:lnTo>
                    <a:pt x="3426396" y="124536"/>
                  </a:lnTo>
                  <a:lnTo>
                    <a:pt x="3376002" y="114185"/>
                  </a:lnTo>
                  <a:lnTo>
                    <a:pt x="3324097" y="104216"/>
                  </a:lnTo>
                  <a:lnTo>
                    <a:pt x="3270732" y="94653"/>
                  </a:lnTo>
                  <a:lnTo>
                    <a:pt x="3215944" y="85470"/>
                  </a:lnTo>
                  <a:lnTo>
                    <a:pt x="3159785" y="76707"/>
                  </a:lnTo>
                  <a:lnTo>
                    <a:pt x="3102279" y="68364"/>
                  </a:lnTo>
                  <a:lnTo>
                    <a:pt x="3043491" y="60451"/>
                  </a:lnTo>
                  <a:lnTo>
                    <a:pt x="2983445" y="52984"/>
                  </a:lnTo>
                  <a:lnTo>
                    <a:pt x="2922193" y="45961"/>
                  </a:lnTo>
                  <a:lnTo>
                    <a:pt x="2859773" y="39395"/>
                  </a:lnTo>
                  <a:lnTo>
                    <a:pt x="2796247" y="33299"/>
                  </a:lnTo>
                  <a:lnTo>
                    <a:pt x="2731630" y="27685"/>
                  </a:lnTo>
                  <a:lnTo>
                    <a:pt x="2665983" y="22555"/>
                  </a:lnTo>
                  <a:lnTo>
                    <a:pt x="2599347" y="17919"/>
                  </a:lnTo>
                  <a:lnTo>
                    <a:pt x="2531770" y="13804"/>
                  </a:lnTo>
                  <a:lnTo>
                    <a:pt x="2463279" y="10198"/>
                  </a:lnTo>
                  <a:lnTo>
                    <a:pt x="2393924" y="7124"/>
                  </a:lnTo>
                  <a:lnTo>
                    <a:pt x="2323757" y="4584"/>
                  </a:lnTo>
                  <a:lnTo>
                    <a:pt x="2252814" y="2590"/>
                  </a:lnTo>
                  <a:lnTo>
                    <a:pt x="2181136" y="1155"/>
                  </a:lnTo>
                  <a:lnTo>
                    <a:pt x="2108758" y="292"/>
                  </a:lnTo>
                  <a:lnTo>
                    <a:pt x="2035746" y="0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76811" y="5656897"/>
              <a:ext cx="4071620" cy="923925"/>
            </a:xfrm>
            <a:custGeom>
              <a:avLst/>
              <a:gdLst/>
              <a:ahLst/>
              <a:cxnLst/>
              <a:rect l="l" t="t" r="r" b="b"/>
              <a:pathLst>
                <a:path w="4071620" h="923925">
                  <a:moveTo>
                    <a:pt x="0" y="461771"/>
                  </a:moveTo>
                  <a:lnTo>
                    <a:pt x="11430" y="412534"/>
                  </a:lnTo>
                  <a:lnTo>
                    <a:pt x="44970" y="364794"/>
                  </a:lnTo>
                  <a:lnTo>
                    <a:pt x="79032" y="333933"/>
                  </a:lnTo>
                  <a:lnTo>
                    <a:pt x="122047" y="303923"/>
                  </a:lnTo>
                  <a:lnTo>
                    <a:pt x="173672" y="274853"/>
                  </a:lnTo>
                  <a:lnTo>
                    <a:pt x="233578" y="246799"/>
                  </a:lnTo>
                  <a:lnTo>
                    <a:pt x="301409" y="219849"/>
                  </a:lnTo>
                  <a:lnTo>
                    <a:pt x="338188" y="206806"/>
                  </a:lnTo>
                  <a:lnTo>
                    <a:pt x="376821" y="194068"/>
                  </a:lnTo>
                  <a:lnTo>
                    <a:pt x="417258" y="181635"/>
                  </a:lnTo>
                  <a:lnTo>
                    <a:pt x="459473" y="169532"/>
                  </a:lnTo>
                  <a:lnTo>
                    <a:pt x="503402" y="157759"/>
                  </a:lnTo>
                  <a:lnTo>
                    <a:pt x="549008" y="146329"/>
                  </a:lnTo>
                  <a:lnTo>
                    <a:pt x="596252" y="135254"/>
                  </a:lnTo>
                  <a:lnTo>
                    <a:pt x="645096" y="124536"/>
                  </a:lnTo>
                  <a:lnTo>
                    <a:pt x="695490" y="114185"/>
                  </a:lnTo>
                  <a:lnTo>
                    <a:pt x="747395" y="104216"/>
                  </a:lnTo>
                  <a:lnTo>
                    <a:pt x="800760" y="94653"/>
                  </a:lnTo>
                  <a:lnTo>
                    <a:pt x="855548" y="85470"/>
                  </a:lnTo>
                  <a:lnTo>
                    <a:pt x="911707" y="76707"/>
                  </a:lnTo>
                  <a:lnTo>
                    <a:pt x="969213" y="68364"/>
                  </a:lnTo>
                  <a:lnTo>
                    <a:pt x="1028001" y="60451"/>
                  </a:lnTo>
                  <a:lnTo>
                    <a:pt x="1088047" y="52984"/>
                  </a:lnTo>
                  <a:lnTo>
                    <a:pt x="1149299" y="45961"/>
                  </a:lnTo>
                  <a:lnTo>
                    <a:pt x="1211719" y="39395"/>
                  </a:lnTo>
                  <a:lnTo>
                    <a:pt x="1275245" y="33299"/>
                  </a:lnTo>
                  <a:lnTo>
                    <a:pt x="1339862" y="27685"/>
                  </a:lnTo>
                  <a:lnTo>
                    <a:pt x="1405509" y="22555"/>
                  </a:lnTo>
                  <a:lnTo>
                    <a:pt x="1472145" y="17919"/>
                  </a:lnTo>
                  <a:lnTo>
                    <a:pt x="1539722" y="13804"/>
                  </a:lnTo>
                  <a:lnTo>
                    <a:pt x="1608213" y="10198"/>
                  </a:lnTo>
                  <a:lnTo>
                    <a:pt x="1677568" y="7124"/>
                  </a:lnTo>
                  <a:lnTo>
                    <a:pt x="1747735" y="4584"/>
                  </a:lnTo>
                  <a:lnTo>
                    <a:pt x="1818678" y="2590"/>
                  </a:lnTo>
                  <a:lnTo>
                    <a:pt x="1890356" y="1155"/>
                  </a:lnTo>
                  <a:lnTo>
                    <a:pt x="1962734" y="292"/>
                  </a:lnTo>
                  <a:lnTo>
                    <a:pt x="2035746" y="0"/>
                  </a:lnTo>
                  <a:lnTo>
                    <a:pt x="2108758" y="292"/>
                  </a:lnTo>
                  <a:lnTo>
                    <a:pt x="2181136" y="1155"/>
                  </a:lnTo>
                  <a:lnTo>
                    <a:pt x="2252814" y="2590"/>
                  </a:lnTo>
                  <a:lnTo>
                    <a:pt x="2323757" y="4584"/>
                  </a:lnTo>
                  <a:lnTo>
                    <a:pt x="2393924" y="7124"/>
                  </a:lnTo>
                  <a:lnTo>
                    <a:pt x="2463279" y="10198"/>
                  </a:lnTo>
                  <a:lnTo>
                    <a:pt x="2531770" y="13804"/>
                  </a:lnTo>
                  <a:lnTo>
                    <a:pt x="2599347" y="17919"/>
                  </a:lnTo>
                  <a:lnTo>
                    <a:pt x="2665984" y="22555"/>
                  </a:lnTo>
                  <a:lnTo>
                    <a:pt x="2731630" y="27685"/>
                  </a:lnTo>
                  <a:lnTo>
                    <a:pt x="2796247" y="33299"/>
                  </a:lnTo>
                  <a:lnTo>
                    <a:pt x="2859786" y="39395"/>
                  </a:lnTo>
                  <a:lnTo>
                    <a:pt x="2922193" y="45961"/>
                  </a:lnTo>
                  <a:lnTo>
                    <a:pt x="2983445" y="52984"/>
                  </a:lnTo>
                  <a:lnTo>
                    <a:pt x="3043491" y="60451"/>
                  </a:lnTo>
                  <a:lnTo>
                    <a:pt x="3102279" y="68364"/>
                  </a:lnTo>
                  <a:lnTo>
                    <a:pt x="3159785" y="76707"/>
                  </a:lnTo>
                  <a:lnTo>
                    <a:pt x="3215944" y="85470"/>
                  </a:lnTo>
                  <a:lnTo>
                    <a:pt x="3270732" y="94653"/>
                  </a:lnTo>
                  <a:lnTo>
                    <a:pt x="3324098" y="104216"/>
                  </a:lnTo>
                  <a:lnTo>
                    <a:pt x="3376002" y="114185"/>
                  </a:lnTo>
                  <a:lnTo>
                    <a:pt x="3426396" y="124536"/>
                  </a:lnTo>
                  <a:lnTo>
                    <a:pt x="3475240" y="135254"/>
                  </a:lnTo>
                  <a:lnTo>
                    <a:pt x="3522484" y="146329"/>
                  </a:lnTo>
                  <a:lnTo>
                    <a:pt x="3568090" y="157759"/>
                  </a:lnTo>
                  <a:lnTo>
                    <a:pt x="3612019" y="169532"/>
                  </a:lnTo>
                  <a:lnTo>
                    <a:pt x="3654234" y="181635"/>
                  </a:lnTo>
                  <a:lnTo>
                    <a:pt x="3694671" y="194068"/>
                  </a:lnTo>
                  <a:lnTo>
                    <a:pt x="3733304" y="206806"/>
                  </a:lnTo>
                  <a:lnTo>
                    <a:pt x="3770083" y="219849"/>
                  </a:lnTo>
                  <a:lnTo>
                    <a:pt x="3837914" y="246799"/>
                  </a:lnTo>
                  <a:lnTo>
                    <a:pt x="3897820" y="274853"/>
                  </a:lnTo>
                  <a:lnTo>
                    <a:pt x="3949446" y="303923"/>
                  </a:lnTo>
                  <a:lnTo>
                    <a:pt x="3992460" y="333933"/>
                  </a:lnTo>
                  <a:lnTo>
                    <a:pt x="4026522" y="364794"/>
                  </a:lnTo>
                  <a:lnTo>
                    <a:pt x="4051274" y="396443"/>
                  </a:lnTo>
                  <a:lnTo>
                    <a:pt x="4070210" y="445211"/>
                  </a:lnTo>
                  <a:lnTo>
                    <a:pt x="4071492" y="461771"/>
                  </a:lnTo>
                  <a:lnTo>
                    <a:pt x="4070210" y="478332"/>
                  </a:lnTo>
                  <a:lnTo>
                    <a:pt x="4051274" y="527100"/>
                  </a:lnTo>
                  <a:lnTo>
                    <a:pt x="4026522" y="558749"/>
                  </a:lnTo>
                  <a:lnTo>
                    <a:pt x="3992460" y="589610"/>
                  </a:lnTo>
                  <a:lnTo>
                    <a:pt x="3949446" y="619620"/>
                  </a:lnTo>
                  <a:lnTo>
                    <a:pt x="3897820" y="648690"/>
                  </a:lnTo>
                  <a:lnTo>
                    <a:pt x="3837914" y="676744"/>
                  </a:lnTo>
                  <a:lnTo>
                    <a:pt x="3770083" y="703694"/>
                  </a:lnTo>
                  <a:lnTo>
                    <a:pt x="3733304" y="716737"/>
                  </a:lnTo>
                  <a:lnTo>
                    <a:pt x="3694671" y="729475"/>
                  </a:lnTo>
                  <a:lnTo>
                    <a:pt x="3654234" y="741908"/>
                  </a:lnTo>
                  <a:lnTo>
                    <a:pt x="3612019" y="754011"/>
                  </a:lnTo>
                  <a:lnTo>
                    <a:pt x="3568090" y="765784"/>
                  </a:lnTo>
                  <a:lnTo>
                    <a:pt x="3522484" y="777214"/>
                  </a:lnTo>
                  <a:lnTo>
                    <a:pt x="3475240" y="788288"/>
                  </a:lnTo>
                  <a:lnTo>
                    <a:pt x="3426396" y="799007"/>
                  </a:lnTo>
                  <a:lnTo>
                    <a:pt x="3376002" y="809358"/>
                  </a:lnTo>
                  <a:lnTo>
                    <a:pt x="3324098" y="819315"/>
                  </a:lnTo>
                  <a:lnTo>
                    <a:pt x="3270732" y="828890"/>
                  </a:lnTo>
                  <a:lnTo>
                    <a:pt x="3215944" y="838072"/>
                  </a:lnTo>
                  <a:lnTo>
                    <a:pt x="3159785" y="846835"/>
                  </a:lnTo>
                  <a:lnTo>
                    <a:pt x="3102279" y="855179"/>
                  </a:lnTo>
                  <a:lnTo>
                    <a:pt x="3043491" y="863091"/>
                  </a:lnTo>
                  <a:lnTo>
                    <a:pt x="2983445" y="870559"/>
                  </a:lnTo>
                  <a:lnTo>
                    <a:pt x="2922193" y="877582"/>
                  </a:lnTo>
                  <a:lnTo>
                    <a:pt x="2859786" y="884148"/>
                  </a:lnTo>
                  <a:lnTo>
                    <a:pt x="2796247" y="890244"/>
                  </a:lnTo>
                  <a:lnTo>
                    <a:pt x="2731630" y="895857"/>
                  </a:lnTo>
                  <a:lnTo>
                    <a:pt x="2665984" y="900988"/>
                  </a:lnTo>
                  <a:lnTo>
                    <a:pt x="2599347" y="905624"/>
                  </a:lnTo>
                  <a:lnTo>
                    <a:pt x="2531770" y="909739"/>
                  </a:lnTo>
                  <a:lnTo>
                    <a:pt x="2463279" y="913345"/>
                  </a:lnTo>
                  <a:lnTo>
                    <a:pt x="2393924" y="916419"/>
                  </a:lnTo>
                  <a:lnTo>
                    <a:pt x="2323757" y="918959"/>
                  </a:lnTo>
                  <a:lnTo>
                    <a:pt x="2252814" y="920953"/>
                  </a:lnTo>
                  <a:lnTo>
                    <a:pt x="2181136" y="922388"/>
                  </a:lnTo>
                  <a:lnTo>
                    <a:pt x="2108758" y="923251"/>
                  </a:lnTo>
                  <a:lnTo>
                    <a:pt x="2035746" y="923543"/>
                  </a:lnTo>
                  <a:lnTo>
                    <a:pt x="1962734" y="923251"/>
                  </a:lnTo>
                  <a:lnTo>
                    <a:pt x="1890356" y="922388"/>
                  </a:lnTo>
                  <a:lnTo>
                    <a:pt x="1818678" y="920953"/>
                  </a:lnTo>
                  <a:lnTo>
                    <a:pt x="1747735" y="918959"/>
                  </a:lnTo>
                  <a:lnTo>
                    <a:pt x="1677568" y="916419"/>
                  </a:lnTo>
                  <a:lnTo>
                    <a:pt x="1608213" y="913345"/>
                  </a:lnTo>
                  <a:lnTo>
                    <a:pt x="1539722" y="909739"/>
                  </a:lnTo>
                  <a:lnTo>
                    <a:pt x="1472145" y="905624"/>
                  </a:lnTo>
                  <a:lnTo>
                    <a:pt x="1405509" y="900988"/>
                  </a:lnTo>
                  <a:lnTo>
                    <a:pt x="1339862" y="895857"/>
                  </a:lnTo>
                  <a:lnTo>
                    <a:pt x="1275245" y="890244"/>
                  </a:lnTo>
                  <a:lnTo>
                    <a:pt x="1211719" y="884148"/>
                  </a:lnTo>
                  <a:lnTo>
                    <a:pt x="1149299" y="877582"/>
                  </a:lnTo>
                  <a:lnTo>
                    <a:pt x="1088047" y="870559"/>
                  </a:lnTo>
                  <a:lnTo>
                    <a:pt x="1028001" y="863091"/>
                  </a:lnTo>
                  <a:lnTo>
                    <a:pt x="969213" y="855179"/>
                  </a:lnTo>
                  <a:lnTo>
                    <a:pt x="911707" y="846835"/>
                  </a:lnTo>
                  <a:lnTo>
                    <a:pt x="855548" y="838072"/>
                  </a:lnTo>
                  <a:lnTo>
                    <a:pt x="800760" y="828890"/>
                  </a:lnTo>
                  <a:lnTo>
                    <a:pt x="747395" y="819315"/>
                  </a:lnTo>
                  <a:lnTo>
                    <a:pt x="695490" y="809358"/>
                  </a:lnTo>
                  <a:lnTo>
                    <a:pt x="645096" y="799007"/>
                  </a:lnTo>
                  <a:lnTo>
                    <a:pt x="596252" y="788288"/>
                  </a:lnTo>
                  <a:lnTo>
                    <a:pt x="549008" y="777214"/>
                  </a:lnTo>
                  <a:lnTo>
                    <a:pt x="503402" y="765784"/>
                  </a:lnTo>
                  <a:lnTo>
                    <a:pt x="459473" y="754011"/>
                  </a:lnTo>
                  <a:lnTo>
                    <a:pt x="417258" y="741908"/>
                  </a:lnTo>
                  <a:lnTo>
                    <a:pt x="376821" y="729475"/>
                  </a:lnTo>
                  <a:lnTo>
                    <a:pt x="338188" y="716737"/>
                  </a:lnTo>
                  <a:lnTo>
                    <a:pt x="301409" y="703694"/>
                  </a:lnTo>
                  <a:lnTo>
                    <a:pt x="233578" y="676744"/>
                  </a:lnTo>
                  <a:lnTo>
                    <a:pt x="173672" y="648690"/>
                  </a:lnTo>
                  <a:lnTo>
                    <a:pt x="122047" y="619620"/>
                  </a:lnTo>
                  <a:lnTo>
                    <a:pt x="79032" y="589610"/>
                  </a:lnTo>
                  <a:lnTo>
                    <a:pt x="44970" y="558749"/>
                  </a:lnTo>
                  <a:lnTo>
                    <a:pt x="20218" y="527100"/>
                  </a:lnTo>
                  <a:lnTo>
                    <a:pt x="1282" y="478332"/>
                  </a:lnTo>
                  <a:lnTo>
                    <a:pt x="0" y="46177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165852" y="5839459"/>
            <a:ext cx="3681095" cy="546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Pagament</a:t>
            </a:r>
            <a:r>
              <a:rPr sz="1800" spc="-5" dirty="0">
                <a:latin typeface="Arial MT"/>
                <a:cs typeface="Arial MT"/>
              </a:rPr>
              <a:t> 100 </a:t>
            </a:r>
            <a:r>
              <a:rPr sz="1800" dirty="0">
                <a:latin typeface="Arial MT"/>
                <a:cs typeface="Arial MT"/>
              </a:rPr>
              <a:t>%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l’inici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-10" dirty="0">
                <a:latin typeface="Arial MT"/>
                <a:cs typeface="Arial MT"/>
              </a:rPr>
              <a:t> l’estada</a:t>
            </a:r>
            <a:endParaRPr sz="1800">
              <a:latin typeface="Arial MT"/>
              <a:cs typeface="Arial MT"/>
            </a:endParaRPr>
          </a:p>
          <a:p>
            <a:pPr marL="85725">
              <a:lnSpc>
                <a:spcPct val="100000"/>
              </a:lnSpc>
              <a:spcBef>
                <a:spcPts val="20"/>
              </a:spcBef>
            </a:pPr>
            <a:r>
              <a:rPr sz="1600" spc="-5" dirty="0">
                <a:latin typeface="Arial MT"/>
                <a:cs typeface="Arial MT"/>
              </a:rPr>
              <a:t>(cal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tenir</a:t>
            </a:r>
            <a:r>
              <a:rPr sz="1600" spc="-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compte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del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Banco</a:t>
            </a:r>
            <a:r>
              <a:rPr sz="1600" spc="-6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Santander)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Programes</a:t>
            </a:r>
            <a:r>
              <a:rPr spc="-45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spc="-5" dirty="0"/>
              <a:t>mobilitat</a:t>
            </a:r>
            <a:r>
              <a:rPr spc="-1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pc="-15" dirty="0">
                <a:solidFill>
                  <a:srgbClr val="FCA301"/>
                </a:solidFill>
              </a:rPr>
              <a:t>Ajuts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3080" y="888800"/>
            <a:ext cx="8454390" cy="305371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CONVOCAT</a:t>
            </a:r>
            <a:r>
              <a:rPr sz="2500" b="1" spc="-8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PER</a:t>
            </a:r>
            <a:r>
              <a:rPr sz="2500" b="1" spc="-8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BANCO</a:t>
            </a:r>
            <a:r>
              <a:rPr sz="2500" b="1" spc="-10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SANTANDER</a:t>
            </a:r>
            <a:r>
              <a:rPr sz="2500" b="1" spc="-5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–</a:t>
            </a:r>
            <a:r>
              <a:rPr sz="2500" b="1" spc="-9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Gestiona</a:t>
            </a:r>
            <a:r>
              <a:rPr sz="2500" b="1" spc="-7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30" dirty="0">
                <a:solidFill>
                  <a:srgbClr val="FCA301"/>
                </a:solidFill>
                <a:latin typeface="Calibri"/>
                <a:cs typeface="Calibri"/>
              </a:rPr>
              <a:t>OI</a:t>
            </a:r>
            <a:endParaRPr sz="25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4310" algn="l"/>
              </a:tabLst>
            </a:pPr>
            <a:r>
              <a:rPr sz="25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Be</a:t>
            </a:r>
            <a:r>
              <a:rPr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</a:t>
            </a:r>
            <a:r>
              <a:rPr sz="25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as</a:t>
            </a:r>
            <a:r>
              <a:rPr sz="2500" b="1" u="heavy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</a:t>
            </a:r>
            <a:r>
              <a:rPr sz="25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</a:t>
            </a:r>
            <a:r>
              <a:rPr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</a:t>
            </a:r>
            <a:r>
              <a:rPr sz="25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ander</a:t>
            </a:r>
            <a:r>
              <a:rPr sz="2500" b="1" u="heavy" spc="-1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5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</a:t>
            </a:r>
            <a:r>
              <a:rPr sz="25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</a:t>
            </a:r>
            <a:r>
              <a:rPr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</a:t>
            </a:r>
            <a:r>
              <a:rPr sz="25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ud</a:t>
            </a:r>
            <a:r>
              <a:rPr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</a:t>
            </a:r>
            <a:r>
              <a:rPr sz="25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os</a:t>
            </a:r>
            <a:r>
              <a:rPr sz="2500" b="1" u="heavy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5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</a:t>
            </a:r>
            <a:r>
              <a:rPr sz="25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ras</a:t>
            </a:r>
            <a:r>
              <a:rPr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</a:t>
            </a:r>
            <a:r>
              <a:rPr sz="25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us</a:t>
            </a:r>
            <a:r>
              <a:rPr sz="2500" b="1" u="heavy" spc="-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</a:t>
            </a:r>
            <a:r>
              <a:rPr sz="25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0</a:t>
            </a:r>
            <a:r>
              <a:rPr sz="25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24</a:t>
            </a:r>
            <a:r>
              <a:rPr sz="2500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-</a:t>
            </a:r>
            <a:r>
              <a:rPr sz="25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25</a:t>
            </a:r>
            <a:endParaRPr sz="25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230"/>
              </a:spcBef>
              <a:buFont typeface="Calibri"/>
              <a:buChar char="-"/>
              <a:tabLst>
                <a:tab pos="194310" algn="l"/>
              </a:tabLst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Estudiants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grau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màster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que</a:t>
            </a:r>
            <a:r>
              <a:rPr sz="2000" b="1" spc="-1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vulguin</a:t>
            </a:r>
            <a:r>
              <a:rPr sz="20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CA301"/>
                </a:solidFill>
                <a:latin typeface="Calibri"/>
                <a:cs typeface="Calibri"/>
              </a:rPr>
              <a:t>fer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Erasmus+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Països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Europeus</a:t>
            </a:r>
            <a:endParaRPr sz="2000">
              <a:latin typeface="Calibri"/>
              <a:cs typeface="Calibri"/>
            </a:endParaRPr>
          </a:p>
          <a:p>
            <a:pPr marL="195580" marR="69850" indent="-182880">
              <a:lnSpc>
                <a:spcPts val="2390"/>
              </a:lnSpc>
              <a:spcBef>
                <a:spcPts val="919"/>
              </a:spcBef>
              <a:buFont typeface="Calibri"/>
              <a:buChar char="-"/>
              <a:tabLst>
                <a:tab pos="194945" algn="l"/>
              </a:tabLst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Els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estudiants HAN DE DEMANAR AQUEST AJUT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plataforma del Santander </a:t>
            </a:r>
            <a:r>
              <a:rPr sz="2000" b="1" spc="-4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fins</a:t>
            </a:r>
            <a:r>
              <a:rPr sz="2000" b="1" spc="-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19/03/2024</a:t>
            </a:r>
            <a:r>
              <a:rPr sz="2000" b="1" spc="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a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 23h</a:t>
            </a:r>
            <a:endParaRPr sz="2000">
              <a:latin typeface="Calibri"/>
              <a:cs typeface="Calibri"/>
            </a:endParaRPr>
          </a:p>
          <a:p>
            <a:pPr marR="5080" algn="r">
              <a:lnSpc>
                <a:spcPts val="1265"/>
              </a:lnSpc>
            </a:pPr>
            <a:r>
              <a:rPr sz="1400" b="1" spc="-15" dirty="0">
                <a:solidFill>
                  <a:srgbClr val="FF0000"/>
                </a:solidFill>
                <a:latin typeface="Arial"/>
                <a:cs typeface="Arial"/>
              </a:rPr>
              <a:t>IMPORTANT!</a:t>
            </a:r>
            <a:endParaRPr sz="1400">
              <a:latin typeface="Arial"/>
              <a:cs typeface="Arial"/>
            </a:endParaRPr>
          </a:p>
          <a:p>
            <a:pPr marL="250190">
              <a:lnSpc>
                <a:spcPts val="1800"/>
              </a:lnSpc>
            </a:pPr>
            <a:r>
              <a:rPr sz="1600" b="1" u="heavy" spc="-1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2"/>
              </a:rPr>
              <a:t>(https://app.becas-santander.com/es/program/becas-santander-estudios-erasmus-2024-2025)</a:t>
            </a:r>
            <a:endParaRPr sz="16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645"/>
              </a:spcBef>
              <a:buFont typeface="Calibri"/>
              <a:buChar char="-"/>
              <a:tabLst>
                <a:tab pos="194310" algn="l"/>
              </a:tabLst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Atorgament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segons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mitjana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expedient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acadèmic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el curs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anterior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27659" y="4227588"/>
          <a:ext cx="8627745" cy="1290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4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87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BEQUES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estudiants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UdG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amb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plaça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Erasmus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d’estudis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24/25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(Europa)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884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sz="18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x</a:t>
                      </a:r>
                      <a:r>
                        <a:rPr sz="18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50" dirty="0">
                          <a:latin typeface="Arial MT"/>
                          <a:cs typeface="Arial MT"/>
                        </a:rPr>
                        <a:t>1.000€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Millor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expedient</a:t>
                      </a:r>
                      <a:r>
                        <a:rPr sz="15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acadèmic</a:t>
                      </a:r>
                      <a:r>
                        <a:rPr sz="15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5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amb</a:t>
                      </a:r>
                      <a:r>
                        <a:rPr sz="15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acreditació</a:t>
                      </a:r>
                      <a:r>
                        <a:rPr sz="15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discapacitat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igual</a:t>
                      </a:r>
                      <a:r>
                        <a:rPr sz="15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superior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 al</a:t>
                      </a:r>
                      <a:r>
                        <a:rPr sz="15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33%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849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15</a:t>
                      </a:r>
                      <a:r>
                        <a:rPr sz="18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x</a:t>
                      </a:r>
                      <a:r>
                        <a:rPr sz="18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225" dirty="0">
                          <a:latin typeface="Arial MT"/>
                          <a:cs typeface="Arial MT"/>
                        </a:rPr>
                        <a:t>500€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Pels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següents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15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estudiants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amb</a:t>
                      </a:r>
                      <a:r>
                        <a:rPr sz="15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millors</a:t>
                      </a:r>
                      <a:r>
                        <a:rPr sz="15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mitjanes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d’expedient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Programes</a:t>
            </a:r>
            <a:r>
              <a:rPr spc="-45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spc="-5" dirty="0"/>
              <a:t>mobilitat</a:t>
            </a:r>
            <a:r>
              <a:rPr spc="-1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pc="-15" dirty="0">
                <a:solidFill>
                  <a:srgbClr val="FCA301"/>
                </a:solidFill>
              </a:rPr>
              <a:t>Ajuts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7762" y="939190"/>
            <a:ext cx="8003540" cy="537019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300"/>
              </a:spcBef>
            </a:pP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CONVOCAT</a:t>
            </a:r>
            <a:r>
              <a:rPr sz="2500" b="1" spc="-5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i</a:t>
            </a:r>
            <a:r>
              <a:rPr sz="2500" b="1" spc="-8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GESTIONAT</a:t>
            </a:r>
            <a:r>
              <a:rPr sz="25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PER</a:t>
            </a:r>
            <a:r>
              <a:rPr sz="2500" b="1" spc="-6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AGAUR</a:t>
            </a:r>
            <a:r>
              <a:rPr sz="2500" b="1" spc="-5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(Generalitat</a:t>
            </a:r>
            <a:r>
              <a:rPr sz="18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Catalunya)</a:t>
            </a:r>
            <a:endParaRPr sz="1800">
              <a:latin typeface="Calibri"/>
              <a:cs typeface="Calibri"/>
            </a:endParaRPr>
          </a:p>
          <a:p>
            <a:pPr marL="194310" indent="-18161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4945" algn="l"/>
              </a:tabLst>
            </a:pPr>
            <a:r>
              <a:rPr sz="2500" b="1" spc="-15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20" dirty="0">
                <a:solidFill>
                  <a:srgbClr val="FFFFFF"/>
                </a:solidFill>
                <a:latin typeface="Calibri"/>
                <a:cs typeface="Calibri"/>
              </a:rPr>
              <a:t>MOBINT-MIF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00">
              <a:latin typeface="Calibri"/>
              <a:cs typeface="Calibri"/>
            </a:endParaRPr>
          </a:p>
          <a:p>
            <a:pPr marL="167005" indent="-154305">
              <a:lnSpc>
                <a:spcPct val="100000"/>
              </a:lnSpc>
              <a:buFont typeface="Arial MT"/>
              <a:buChar char="-"/>
              <a:tabLst>
                <a:tab pos="167640" algn="l"/>
              </a:tabLst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Modalitat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A:</a:t>
            </a:r>
            <a:endParaRPr sz="2000">
              <a:latin typeface="Arial"/>
              <a:cs typeface="Arial"/>
            </a:endParaRPr>
          </a:p>
          <a:p>
            <a:pPr marL="83185">
              <a:lnSpc>
                <a:spcPct val="100000"/>
              </a:lnSpc>
              <a:spcBef>
                <a:spcPts val="960"/>
              </a:spcBef>
            </a:pP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Mobilitats</a:t>
            </a:r>
            <a:r>
              <a:rPr sz="2000" spc="-30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Erasmus+</a:t>
            </a:r>
            <a:r>
              <a:rPr sz="2000" spc="-75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CA301"/>
                </a:solidFill>
                <a:latin typeface="Arial MT"/>
                <a:cs typeface="Arial MT"/>
              </a:rPr>
              <a:t>a</a:t>
            </a:r>
            <a:r>
              <a:rPr sz="2000" spc="-40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Europa</a:t>
            </a:r>
            <a:r>
              <a:rPr sz="2000" spc="-50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 MT"/>
                <a:cs typeface="Arial MT"/>
              </a:rPr>
              <a:t>(Erasmus+</a:t>
            </a:r>
            <a:r>
              <a:rPr sz="19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 MT"/>
                <a:cs typeface="Arial MT"/>
              </a:rPr>
              <a:t>estudis i</a:t>
            </a:r>
            <a:r>
              <a:rPr sz="19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Arial MT"/>
                <a:cs typeface="Arial MT"/>
              </a:rPr>
              <a:t>Traineeships)</a:t>
            </a:r>
            <a:endParaRPr sz="1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Arial MT"/>
              <a:cs typeface="Arial MT"/>
            </a:endParaRPr>
          </a:p>
          <a:p>
            <a:pPr marL="167005" indent="-154305">
              <a:lnSpc>
                <a:spcPct val="100000"/>
              </a:lnSpc>
              <a:buFont typeface="Arial MT"/>
              <a:buChar char="-"/>
              <a:tabLst>
                <a:tab pos="167640" algn="l"/>
              </a:tabLst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Modalitat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B:</a:t>
            </a:r>
            <a:endParaRPr sz="2000">
              <a:latin typeface="Arial"/>
              <a:cs typeface="Arial"/>
            </a:endParaRPr>
          </a:p>
          <a:p>
            <a:pPr marL="13335" marR="39370">
              <a:lnSpc>
                <a:spcPct val="100000"/>
              </a:lnSpc>
              <a:spcBef>
                <a:spcPts val="960"/>
              </a:spcBef>
            </a:pP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Mobilitats internacionals que </a:t>
            </a:r>
            <a:r>
              <a:rPr sz="2000" u="heavy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Arial MT"/>
                <a:cs typeface="Arial MT"/>
              </a:rPr>
              <a:t>NO</a:t>
            </a:r>
            <a:r>
              <a:rPr sz="2000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siguin Erasmus+ </a:t>
            </a:r>
            <a:r>
              <a:rPr sz="2000" dirty="0">
                <a:solidFill>
                  <a:srgbClr val="FCA301"/>
                </a:solidFill>
                <a:latin typeface="Arial MT"/>
                <a:cs typeface="Arial MT"/>
              </a:rPr>
              <a:t>a 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Europa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(Prometeu </a:t>
            </a:r>
            <a:r>
              <a:rPr sz="2000" spc="-5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Erasmus+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a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tercers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països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NO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associats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al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programa)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Arial MT"/>
              <a:cs typeface="Arial MT"/>
            </a:endParaRPr>
          </a:p>
          <a:p>
            <a:pPr marL="167005" indent="-154305">
              <a:lnSpc>
                <a:spcPct val="100000"/>
              </a:lnSpc>
              <a:spcBef>
                <a:spcPts val="5"/>
              </a:spcBef>
              <a:buFont typeface="Arial MT"/>
              <a:buChar char="-"/>
              <a:tabLst>
                <a:tab pos="167640" algn="l"/>
              </a:tabLst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Modalitat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C: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390"/>
              </a:lnSpc>
              <a:spcBef>
                <a:spcPts val="1050"/>
              </a:spcBef>
            </a:pP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Mobilitats internacionals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en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el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marc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del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Programa</a:t>
            </a:r>
            <a:r>
              <a:rPr sz="2000" spc="-40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CA301"/>
                </a:solidFill>
                <a:latin typeface="Arial MT"/>
                <a:cs typeface="Arial MT"/>
              </a:rPr>
              <a:t>de</a:t>
            </a:r>
            <a:r>
              <a:rPr sz="2000" spc="-35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millora </a:t>
            </a:r>
            <a:r>
              <a:rPr sz="2000" dirty="0">
                <a:solidFill>
                  <a:srgbClr val="FCA301"/>
                </a:solidFill>
                <a:latin typeface="Arial MT"/>
                <a:cs typeface="Arial MT"/>
              </a:rPr>
              <a:t>i</a:t>
            </a:r>
            <a:r>
              <a:rPr sz="2000" spc="-15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innovació </a:t>
            </a:r>
            <a:r>
              <a:rPr sz="2000" spc="-540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CA301"/>
                </a:solidFill>
                <a:latin typeface="Arial MT"/>
                <a:cs typeface="Arial MT"/>
              </a:rPr>
              <a:t>en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 la</a:t>
            </a:r>
            <a:r>
              <a:rPr sz="2000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formació </a:t>
            </a:r>
            <a:r>
              <a:rPr sz="2000" dirty="0">
                <a:solidFill>
                  <a:srgbClr val="FCA301"/>
                </a:solidFill>
                <a:latin typeface="Arial MT"/>
                <a:cs typeface="Arial MT"/>
              </a:rPr>
              <a:t>de </a:t>
            </a:r>
            <a:r>
              <a:rPr sz="2000" spc="-5" dirty="0">
                <a:solidFill>
                  <a:srgbClr val="FCA301"/>
                </a:solidFill>
                <a:latin typeface="Arial MT"/>
                <a:cs typeface="Arial MT"/>
              </a:rPr>
              <a:t>mestres</a:t>
            </a:r>
            <a:r>
              <a:rPr sz="2000" dirty="0">
                <a:solidFill>
                  <a:srgbClr val="FCA301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 les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universitats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catalanes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(F.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 Educació)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7123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Programes</a:t>
            </a:r>
            <a:r>
              <a:rPr spc="-45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spc="-5" dirty="0"/>
              <a:t>mobilitat</a:t>
            </a:r>
            <a:r>
              <a:rPr spc="-1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pc="-15" dirty="0">
                <a:solidFill>
                  <a:srgbClr val="FCA301"/>
                </a:solidFill>
              </a:rPr>
              <a:t>Ajuts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8271" y="939190"/>
            <a:ext cx="8007350" cy="555752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CONVOCAT</a:t>
            </a:r>
            <a:r>
              <a:rPr sz="2500" b="1" spc="-5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i</a:t>
            </a:r>
            <a:r>
              <a:rPr sz="2500" b="1" spc="-8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GESTIONAT</a:t>
            </a:r>
            <a:r>
              <a:rPr sz="25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PER</a:t>
            </a:r>
            <a:r>
              <a:rPr sz="2500" b="1" spc="-6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AGAUR</a:t>
            </a:r>
            <a:r>
              <a:rPr sz="2500" b="1" spc="-5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(Generalitat</a:t>
            </a:r>
            <a:r>
              <a:rPr sz="18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Catalunya)</a:t>
            </a:r>
            <a:endParaRPr sz="18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4310" algn="l"/>
              </a:tabLst>
            </a:pP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25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MOBINT-MIF</a:t>
            </a:r>
            <a:r>
              <a:rPr sz="25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(segueix)</a:t>
            </a:r>
            <a:endParaRPr sz="1800">
              <a:latin typeface="Calibri"/>
              <a:cs typeface="Calibri"/>
            </a:endParaRPr>
          </a:p>
          <a:p>
            <a:pPr marL="193675" marR="99695" indent="-181610">
              <a:lnSpc>
                <a:spcPts val="2150"/>
              </a:lnSpc>
              <a:spcBef>
                <a:spcPts val="1320"/>
              </a:spcBef>
              <a:buFont typeface="Calibri"/>
              <a:buChar char="-"/>
              <a:tabLst>
                <a:tab pos="193040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Els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estudiants</a:t>
            </a:r>
            <a:r>
              <a:rPr sz="18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HAN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DEMANAR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AQUEST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seguint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instruccions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requisits </a:t>
            </a:r>
            <a:r>
              <a:rPr sz="1800" b="1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l’AGAUR</a:t>
            </a:r>
            <a:endParaRPr sz="18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285"/>
              </a:spcBef>
              <a:buFont typeface="Calibri"/>
              <a:buChar char="-"/>
              <a:tabLst>
                <a:tab pos="194310" algn="l"/>
              </a:tabLst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Només</a:t>
            </a:r>
            <a:r>
              <a:rPr sz="18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estades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reconeixement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acadèmic</a:t>
            </a:r>
            <a:r>
              <a:rPr sz="18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(estudis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pràctiques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curriculars)</a:t>
            </a:r>
            <a:endParaRPr sz="18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380"/>
              </a:spcBef>
              <a:buFont typeface="Calibri"/>
              <a:buChar char="-"/>
              <a:tabLst>
                <a:tab pos="194310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Certificat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acreditant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llengua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docència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destí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(mínim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B2),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altres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llengües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puntuen</a:t>
            </a:r>
            <a:endParaRPr sz="1800">
              <a:latin typeface="Calibri"/>
              <a:cs typeface="Calibri"/>
            </a:endParaRPr>
          </a:p>
          <a:p>
            <a:pPr marL="194310" marR="236220" indent="-181610">
              <a:lnSpc>
                <a:spcPts val="2150"/>
              </a:lnSpc>
              <a:spcBef>
                <a:spcPts val="944"/>
              </a:spcBef>
              <a:buFont typeface="Calibri"/>
              <a:buChar char="-"/>
              <a:tabLst>
                <a:tab pos="193675" algn="l"/>
              </a:tabLst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cop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oberta</a:t>
            </a:r>
            <a:r>
              <a:rPr sz="18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convocatòria,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MOBOUT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podreu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descarregar</a:t>
            </a:r>
            <a:r>
              <a:rPr sz="18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CERTIFICAT </a:t>
            </a:r>
            <a:r>
              <a:rPr sz="1800" b="1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MOBINT,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credencial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amb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dades de la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mobilitat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acadèmiques per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adjuntar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formulari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sol·licitud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MOBINT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25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(2023/24):</a:t>
            </a:r>
            <a:r>
              <a:rPr sz="25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200€/mes</a:t>
            </a:r>
            <a:r>
              <a:rPr sz="2500" b="1" spc="-8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màxim</a:t>
            </a:r>
            <a:r>
              <a:rPr sz="2500" b="1" spc="-6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6</a:t>
            </a:r>
            <a:r>
              <a:rPr sz="2500" b="1" spc="-10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15" dirty="0">
                <a:solidFill>
                  <a:srgbClr val="FCA301"/>
                </a:solidFill>
                <a:latin typeface="Calibri"/>
                <a:cs typeface="Calibri"/>
              </a:rPr>
              <a:t>mesos</a:t>
            </a:r>
            <a:endParaRPr sz="2500">
              <a:latin typeface="Calibri"/>
              <a:cs typeface="Calibri"/>
            </a:endParaRPr>
          </a:p>
          <a:p>
            <a:pPr marL="12700" marR="5080">
              <a:lnSpc>
                <a:spcPct val="140500"/>
              </a:lnSpc>
              <a:spcBef>
                <a:spcPts val="26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Aquest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ajut és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COMPATIBLE amb</a:t>
            </a:r>
            <a:r>
              <a:rPr sz="2000" b="1" spc="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ajut</a:t>
            </a:r>
            <a:r>
              <a:rPr sz="2000" b="1" spc="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CA301"/>
                </a:solidFill>
                <a:latin typeface="Calibri"/>
                <a:cs typeface="Calibri"/>
              </a:rPr>
              <a:t>SEPIE</a:t>
            </a:r>
            <a:r>
              <a:rPr sz="2000" b="1" spc="1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i</a:t>
            </a:r>
            <a:r>
              <a:rPr sz="2000" b="1" spc="-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beques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 del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Banco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 Santander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Període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sol·licituds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24/25:</a:t>
            </a:r>
            <a:r>
              <a:rPr sz="2000" b="1" spc="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OI</a:t>
            </a:r>
            <a:r>
              <a:rPr sz="2000" b="1" spc="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informarà</a:t>
            </a:r>
            <a:r>
              <a:rPr sz="2000" b="1" spc="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quan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l’AGAUR</a:t>
            </a:r>
            <a:r>
              <a:rPr sz="2000" b="1" spc="-4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CA301"/>
                </a:solidFill>
                <a:latin typeface="Calibri"/>
                <a:cs typeface="Calibri"/>
              </a:rPr>
              <a:t>obri</a:t>
            </a:r>
            <a:r>
              <a:rPr sz="2000" b="1" spc="-5" dirty="0">
                <a:solidFill>
                  <a:srgbClr val="FCA301"/>
                </a:solidFill>
                <a:latin typeface="Calibri"/>
                <a:cs typeface="Calibri"/>
              </a:rPr>
              <a:t> convocatòria</a:t>
            </a:r>
            <a:endParaRPr sz="2000">
              <a:latin typeface="Calibri"/>
              <a:cs typeface="Calibri"/>
            </a:endParaRPr>
          </a:p>
          <a:p>
            <a:pPr marL="2755900">
              <a:lnSpc>
                <a:spcPct val="100000"/>
              </a:lnSpc>
              <a:spcBef>
                <a:spcPts val="1020"/>
              </a:spcBef>
            </a:pPr>
            <a:r>
              <a:rPr sz="1400" b="1" spc="-5" dirty="0">
                <a:solidFill>
                  <a:srgbClr val="FCA301"/>
                </a:solidFill>
                <a:latin typeface="Calibri"/>
                <a:cs typeface="Calibri"/>
              </a:rPr>
              <a:t>(MOBINT-MIF</a:t>
            </a:r>
            <a:r>
              <a:rPr sz="1400" b="1" spc="-3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CA301"/>
                </a:solidFill>
                <a:latin typeface="Calibri"/>
                <a:cs typeface="Calibri"/>
              </a:rPr>
              <a:t>23/24 sol·licituds</a:t>
            </a:r>
            <a:r>
              <a:rPr sz="14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CA301"/>
                </a:solidFill>
                <a:latin typeface="Calibri"/>
                <a:cs typeface="Calibri"/>
              </a:rPr>
              <a:t>van</a:t>
            </a:r>
            <a:r>
              <a:rPr sz="14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CA301"/>
                </a:solidFill>
                <a:latin typeface="Calibri"/>
                <a:cs typeface="Calibri"/>
              </a:rPr>
              <a:t>ser</a:t>
            </a:r>
            <a:r>
              <a:rPr sz="14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CA301"/>
                </a:solidFill>
                <a:latin typeface="Calibri"/>
                <a:cs typeface="Calibri"/>
              </a:rPr>
              <a:t>del</a:t>
            </a:r>
            <a:r>
              <a:rPr sz="14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CA301"/>
                </a:solidFill>
                <a:latin typeface="Calibri"/>
                <a:cs typeface="Calibri"/>
              </a:rPr>
              <a:t>22/07/2023</a:t>
            </a:r>
            <a:r>
              <a:rPr sz="1400" b="1" spc="1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CA301"/>
                </a:solidFill>
                <a:latin typeface="Calibri"/>
                <a:cs typeface="Calibri"/>
              </a:rPr>
              <a:t>al</a:t>
            </a:r>
            <a:r>
              <a:rPr sz="1400" b="1" spc="-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CA301"/>
                </a:solidFill>
                <a:latin typeface="Calibri"/>
                <a:cs typeface="Calibri"/>
              </a:rPr>
              <a:t>15/09/2023)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60740" y="2780169"/>
            <a:ext cx="285113" cy="44157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7123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Programes</a:t>
            </a:r>
            <a:r>
              <a:rPr spc="-45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spc="-5" dirty="0"/>
              <a:t>mobilitat</a:t>
            </a:r>
            <a:r>
              <a:rPr spc="-1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pc="-15" dirty="0">
                <a:solidFill>
                  <a:srgbClr val="FCA301"/>
                </a:solidFill>
              </a:rPr>
              <a:t>Ajuts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7966" y="926997"/>
            <a:ext cx="8086725" cy="5416550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95"/>
              </a:spcBef>
            </a:pP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ESTUDIANTS</a:t>
            </a:r>
            <a:r>
              <a:rPr sz="2500" b="1" spc="-4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AMB</a:t>
            </a:r>
            <a:r>
              <a:rPr sz="2500" b="1" spc="-8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dirty="0">
                <a:solidFill>
                  <a:srgbClr val="FCA301"/>
                </a:solidFill>
                <a:latin typeface="Calibri"/>
                <a:cs typeface="Calibri"/>
              </a:rPr>
              <a:t>ALGUN</a:t>
            </a:r>
            <a:r>
              <a:rPr sz="2500" b="1" spc="-7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CA301"/>
                </a:solidFill>
                <a:latin typeface="Calibri"/>
                <a:cs typeface="Calibri"/>
              </a:rPr>
              <a:t>TIPUS</a:t>
            </a:r>
            <a:r>
              <a:rPr sz="2500" b="1" spc="-7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dirty="0">
                <a:solidFill>
                  <a:srgbClr val="FCA301"/>
                </a:solidFill>
                <a:latin typeface="Calibri"/>
                <a:cs typeface="Calibri"/>
              </a:rPr>
              <a:t>DE</a:t>
            </a:r>
            <a:r>
              <a:rPr sz="2500" b="1" spc="-7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15" dirty="0">
                <a:solidFill>
                  <a:srgbClr val="FCA301"/>
                </a:solidFill>
                <a:latin typeface="Calibri"/>
                <a:cs typeface="Calibri"/>
              </a:rPr>
              <a:t>DISCAPACITAT</a:t>
            </a:r>
            <a:endParaRPr sz="2500">
              <a:latin typeface="Calibri"/>
              <a:cs typeface="Calibri"/>
            </a:endParaRPr>
          </a:p>
          <a:p>
            <a:pPr marL="194310" indent="-182245">
              <a:lnSpc>
                <a:spcPct val="100000"/>
              </a:lnSpc>
              <a:spcBef>
                <a:spcPts val="1295"/>
              </a:spcBef>
              <a:buClr>
                <a:srgbClr val="FFFFFF"/>
              </a:buClr>
              <a:buFont typeface="Wingdings"/>
              <a:buChar char=""/>
              <a:tabLst>
                <a:tab pos="194945" algn="l"/>
              </a:tabLst>
            </a:pP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Programa</a:t>
            </a:r>
            <a:r>
              <a:rPr sz="2500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UdG</a:t>
            </a:r>
            <a:r>
              <a:rPr sz="2500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de</a:t>
            </a:r>
            <a:r>
              <a:rPr sz="2500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suport</a:t>
            </a:r>
            <a:r>
              <a:rPr sz="2500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a</a:t>
            </a:r>
            <a:r>
              <a:rPr sz="2500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persones</a:t>
            </a:r>
            <a:r>
              <a:rPr sz="2500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amb</a:t>
            </a:r>
            <a:r>
              <a:rPr sz="2500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discapacitat</a:t>
            </a:r>
            <a:endParaRPr sz="2500">
              <a:latin typeface="Arial MT"/>
              <a:cs typeface="Arial MT"/>
            </a:endParaRPr>
          </a:p>
          <a:p>
            <a:pPr marL="12700" marR="5080" algn="just">
              <a:lnSpc>
                <a:spcPts val="2150"/>
              </a:lnSpc>
              <a:spcBef>
                <a:spcPts val="1295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Assessorament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estudiants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amb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algun tipus de discapacitat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(reconeguda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o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no) </a:t>
            </a:r>
            <a:r>
              <a:rPr sz="1800" spc="-4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respecte la possibilitat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que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la universitat de destí estiguin preparats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per les </a:t>
            </a:r>
            <a:r>
              <a:rPr sz="1800" spc="-4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vostres necessitats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i/o adaptacions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i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per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ajuts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econòmics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vinculats.</a:t>
            </a:r>
            <a:endParaRPr sz="180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  <a:spcBef>
                <a:spcPts val="80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Contacte: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Montse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Castro,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u="heavy" spc="-1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Arial MT"/>
                <a:cs typeface="Arial MT"/>
                <a:hlinkClick r:id="rId2"/>
              </a:rPr>
              <a:t>inclusio@udg.edu</a:t>
            </a:r>
            <a:endParaRPr sz="180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  <a:spcBef>
                <a:spcPts val="85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Telèfon: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972419647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865"/>
              </a:spcBef>
            </a:pP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Web:</a:t>
            </a:r>
            <a:r>
              <a:rPr sz="1800" b="1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u="heavy" spc="-1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Arial"/>
                <a:cs typeface="Arial"/>
                <a:hlinkClick r:id="rId3"/>
              </a:rPr>
              <a:t>https://www.udg.edu/ca/viu/serveis-universitaris/suport-a-la-discapacitat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>
              <a:latin typeface="Arial"/>
              <a:cs typeface="Arial"/>
            </a:endParaRPr>
          </a:p>
          <a:p>
            <a:pPr marL="194310" indent="-182245">
              <a:lnSpc>
                <a:spcPct val="100000"/>
              </a:lnSpc>
              <a:buClr>
                <a:srgbClr val="FFFFFF"/>
              </a:buClr>
              <a:buFont typeface="Wingdings"/>
              <a:buChar char=""/>
              <a:tabLst>
                <a:tab pos="194945" algn="l"/>
              </a:tabLst>
            </a:pP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Ajuda</a:t>
            </a:r>
            <a:r>
              <a:rPr sz="2500" u="heavy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Erasmus+</a:t>
            </a:r>
            <a:r>
              <a:rPr sz="2500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“Apoyo</a:t>
            </a:r>
            <a:r>
              <a:rPr sz="2500" u="heavy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a</a:t>
            </a:r>
            <a:r>
              <a:rPr sz="2500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la</a:t>
            </a:r>
            <a:r>
              <a:rPr sz="2500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 </a:t>
            </a:r>
            <a:r>
              <a:rPr sz="2500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MT"/>
                <a:cs typeface="Arial MT"/>
              </a:rPr>
              <a:t>inclusión”</a:t>
            </a:r>
            <a:endParaRPr sz="2500">
              <a:latin typeface="Arial MT"/>
              <a:cs typeface="Arial MT"/>
            </a:endParaRPr>
          </a:p>
          <a:p>
            <a:pPr marL="151765" indent="-139700">
              <a:lnSpc>
                <a:spcPct val="100000"/>
              </a:lnSpc>
              <a:spcBef>
                <a:spcPts val="1205"/>
              </a:spcBef>
              <a:buChar char="-"/>
              <a:tabLst>
                <a:tab pos="152400" algn="l"/>
              </a:tabLst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Estudiants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discapacitat</a:t>
            </a:r>
            <a:r>
              <a:rPr sz="1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reconeguda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del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33%</a:t>
            </a:r>
            <a:r>
              <a:rPr sz="18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superior</a:t>
            </a:r>
            <a:endParaRPr sz="1800">
              <a:latin typeface="Arial MT"/>
              <a:cs typeface="Arial MT"/>
            </a:endParaRPr>
          </a:p>
          <a:p>
            <a:pPr marL="13335" marR="516255">
              <a:lnSpc>
                <a:spcPts val="2150"/>
              </a:lnSpc>
              <a:spcBef>
                <a:spcPts val="955"/>
              </a:spcBef>
              <a:buChar char="-"/>
              <a:tabLst>
                <a:tab pos="152400" algn="l"/>
              </a:tabLst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Ajut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per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despeses</a:t>
            </a:r>
            <a:r>
              <a:rPr sz="18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com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transport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especial/adaptat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destí,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acompanyants,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serveis professionals,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visites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preparatòries,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etc.</a:t>
            </a:r>
            <a:endParaRPr sz="1800">
              <a:latin typeface="Arial MT"/>
              <a:cs typeface="Arial MT"/>
            </a:endParaRPr>
          </a:p>
          <a:p>
            <a:pPr marL="151765" indent="-139065">
              <a:lnSpc>
                <a:spcPct val="100000"/>
              </a:lnSpc>
              <a:spcBef>
                <a:spcPts val="795"/>
              </a:spcBef>
              <a:buChar char="-"/>
              <a:tabLst>
                <a:tab pos="152400" algn="l"/>
              </a:tabLst>
            </a:pP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OI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avisarà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als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estudiants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un</a:t>
            </a:r>
            <a:r>
              <a:rPr sz="18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cop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el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SEPIE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les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convoqui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donarà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instruccions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808" y="205222"/>
            <a:ext cx="6993890" cy="1498600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942340">
              <a:lnSpc>
                <a:spcPct val="100000"/>
              </a:lnSpc>
              <a:spcBef>
                <a:spcPts val="1265"/>
              </a:spcBef>
            </a:pPr>
            <a:r>
              <a:rPr spc="-5" dirty="0"/>
              <a:t>Programes</a:t>
            </a:r>
            <a:r>
              <a:rPr spc="-75" dirty="0"/>
              <a:t> </a:t>
            </a:r>
            <a:r>
              <a:rPr dirty="0"/>
              <a:t>de</a:t>
            </a:r>
            <a:r>
              <a:rPr spc="-80" dirty="0"/>
              <a:t> </a:t>
            </a:r>
            <a:r>
              <a:rPr spc="-5" dirty="0"/>
              <a:t>mobilitat</a:t>
            </a:r>
            <a:r>
              <a:rPr spc="-50" dirty="0"/>
              <a:t> </a:t>
            </a:r>
            <a:r>
              <a:rPr spc="-5" dirty="0"/>
              <a:t>vigents:</a:t>
            </a:r>
          </a:p>
          <a:p>
            <a:pPr marL="12700" marR="6350">
              <a:lnSpc>
                <a:spcPts val="3060"/>
              </a:lnSpc>
              <a:spcBef>
                <a:spcPts val="90"/>
              </a:spcBef>
            </a:pPr>
            <a:r>
              <a:rPr sz="2000" spc="-5" dirty="0">
                <a:solidFill>
                  <a:srgbClr val="FFC000"/>
                </a:solidFill>
                <a:hlinkClick r:id="rId2"/>
              </a:rPr>
              <a:t>www.udg.edu/internacional </a:t>
            </a:r>
            <a:r>
              <a:rPr sz="2000" dirty="0">
                <a:solidFill>
                  <a:srgbClr val="FFC000"/>
                </a:solidFill>
              </a:rPr>
              <a:t> </a:t>
            </a:r>
            <a:r>
              <a:rPr sz="2000" spc="-5" dirty="0">
                <a:solidFill>
                  <a:srgbClr val="FFC000"/>
                </a:solidFill>
              </a:rPr>
              <a:t>https://</a:t>
            </a:r>
            <a:r>
              <a:rPr sz="2000" spc="-5" dirty="0">
                <a:solidFill>
                  <a:srgbClr val="FFC000"/>
                </a:solidFill>
                <a:hlinkClick r:id="rId3"/>
              </a:rPr>
              <a:t>www.udg.edu/ca/fd/Estudiants/Intercanvis/Estudiar-fora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07491" y="1943100"/>
          <a:ext cx="8136254" cy="33665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38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UD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</a:t>
                      </a: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DESTÍ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41">
                <a:tc>
                  <a:txBody>
                    <a:bodyPr/>
                    <a:lstStyle/>
                    <a:p>
                      <a:pPr marL="95885" marR="22732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ERASMUS+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estudis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Estats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membres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UE </a:t>
                      </a:r>
                      <a:r>
                        <a:rPr sz="1800" b="1" spc="-4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tercers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països</a:t>
                      </a:r>
                      <a:r>
                        <a:rPr sz="18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Associats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Programa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800" spc="-15" dirty="0">
                          <a:latin typeface="Arial MT"/>
                          <a:cs typeface="Arial MT"/>
                        </a:rPr>
                        <a:t>Europa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15" dirty="0">
                          <a:latin typeface="Arial"/>
                          <a:cs typeface="Arial"/>
                        </a:rPr>
                        <a:t>PROMETEU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L="598805" marR="593090" indent="24130">
                        <a:lnSpc>
                          <a:spcPts val="2150"/>
                        </a:lnSpc>
                        <a:spcBef>
                          <a:spcPts val="39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Resta del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món </a:t>
                      </a:r>
                      <a:r>
                        <a:rPr sz="1800" spc="-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(fora</a:t>
                      </a:r>
                      <a:r>
                        <a:rPr sz="1800" spc="-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d’Europa)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spc="-20" dirty="0">
                          <a:latin typeface="Arial"/>
                          <a:cs typeface="Arial"/>
                        </a:rPr>
                        <a:t>SICUE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spc="-15" dirty="0">
                          <a:latin typeface="Arial MT"/>
                          <a:cs typeface="Arial MT"/>
                        </a:rPr>
                        <a:t>Espanya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ILI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RÀC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IQ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DESTÍ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237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ERASMUS+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8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Traineeships</a:t>
                      </a:r>
                      <a:r>
                        <a:rPr sz="18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(KA131)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spc="-15" dirty="0">
                          <a:latin typeface="Arial MT"/>
                          <a:cs typeface="Arial MT"/>
                        </a:rPr>
                        <a:t>Europa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4203" y="351535"/>
            <a:ext cx="6922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Moltes</a:t>
            </a:r>
            <a:r>
              <a:rPr dirty="0"/>
              <a:t> </a:t>
            </a:r>
            <a:r>
              <a:rPr spc="-5" dirty="0"/>
              <a:t>gràcies</a:t>
            </a:r>
            <a:r>
              <a:rPr spc="-10" dirty="0"/>
              <a:t> </a:t>
            </a:r>
            <a:r>
              <a:rPr dirty="0"/>
              <a:t>per</a:t>
            </a:r>
            <a:r>
              <a:rPr spc="10" dirty="0"/>
              <a:t> </a:t>
            </a:r>
            <a:r>
              <a:rPr dirty="0"/>
              <a:t>la </a:t>
            </a:r>
            <a:r>
              <a:rPr spc="-5" dirty="0"/>
              <a:t>vostra</a:t>
            </a:r>
            <a:r>
              <a:rPr dirty="0"/>
              <a:t> </a:t>
            </a:r>
            <a:r>
              <a:rPr spc="-5" dirty="0"/>
              <a:t>atenció!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3943" y="1848611"/>
          <a:ext cx="8505190" cy="4388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522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UD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95885">
                        <a:lnSpc>
                          <a:spcPts val="1885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Professor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responsable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mobilitat</a:t>
                      </a:r>
                      <a:r>
                        <a:rPr sz="1600" b="1" spc="4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Facultat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Dret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191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Diego</a:t>
                      </a:r>
                      <a:r>
                        <a:rPr sz="1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Papayannis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6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600"/>
                        </a:lnSpc>
                      </a:pPr>
                      <a:r>
                        <a:rPr sz="1400" b="1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diegomartin.papayannis@udg.edu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982">
                <a:tc>
                  <a:txBody>
                    <a:bodyPr/>
                    <a:lstStyle/>
                    <a:p>
                      <a:pPr marL="95885" marR="959485">
                        <a:lnSpc>
                          <a:spcPts val="1910"/>
                        </a:lnSpc>
                        <a:spcBef>
                          <a:spcPts val="146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Secretaria Acadèmica Àrea d’Estudis de Dret i </a:t>
                      </a:r>
                      <a:r>
                        <a:rPr sz="1600" b="1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Econòmiques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54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192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Olga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Felip/Isabel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Bruna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5715">
                        <a:lnSpc>
                          <a:spcPts val="1515"/>
                        </a:lnSpc>
                      </a:pPr>
                      <a:r>
                        <a:rPr sz="1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secretaria.dretieconomiques@udg.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0000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edu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0000FF"/>
                      </a:solidFill>
                      <a:prstDash val="solid"/>
                    </a:lnT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4445">
                        <a:lnSpc>
                          <a:spcPts val="1810"/>
                        </a:lnSpc>
                        <a:spcBef>
                          <a:spcPts val="118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Oficina International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UdG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(Outgoing)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Isabel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Costa/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Maria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175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Módul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20-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Campus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Montilivi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735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Oliver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5715">
                        <a:lnSpc>
                          <a:spcPts val="1680"/>
                        </a:lnSpc>
                      </a:pPr>
                      <a:r>
                        <a:rPr sz="1400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 MT"/>
                          <a:cs typeface="Arial MT"/>
                          <a:hlinkClick r:id="rId4"/>
                        </a:rPr>
                        <a:t>outgoing.oi@udg.edu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5600" y="112268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4016" y="359155"/>
            <a:ext cx="68230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*IMPORTANT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TENIR</a:t>
            </a:r>
            <a:r>
              <a:rPr spc="-20" dirty="0"/>
              <a:t> </a:t>
            </a:r>
            <a:r>
              <a:rPr spc="-5" dirty="0"/>
              <a:t>EN</a:t>
            </a:r>
            <a:r>
              <a:rPr dirty="0"/>
              <a:t> </a:t>
            </a:r>
            <a:r>
              <a:rPr spc="-15" dirty="0"/>
              <a:t>COMPTE*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8423" y="1340612"/>
            <a:ext cx="7979409" cy="3312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CANVIS</a:t>
            </a:r>
            <a:r>
              <a:rPr sz="2000" b="1" u="heavy" spc="-60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IMPORTANTS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 dirty="0">
              <a:latin typeface="Calibri"/>
              <a:cs typeface="Calibri"/>
            </a:endParaRPr>
          </a:p>
          <a:p>
            <a:pPr marL="194945" marR="367030" indent="-182880">
              <a:lnSpc>
                <a:spcPts val="2140"/>
              </a:lnSpc>
              <a:buFont typeface="Wingdings"/>
              <a:buChar char=""/>
              <a:tabLst>
                <a:tab pos="194310" algn="l"/>
              </a:tabLst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CANVI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NOM: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ERASMUS+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D’ESTUDIS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ESTATS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MEMBRES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UE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000" b="1" spc="-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TERCERS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PAÏSOS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ASSOCIATS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PROGRAMA</a:t>
            </a:r>
            <a:endParaRPr sz="2000" dirty="0">
              <a:latin typeface="Calibri"/>
              <a:cs typeface="Calibri"/>
            </a:endParaRPr>
          </a:p>
          <a:p>
            <a:pPr marL="194945" marR="692785" indent="-181610">
              <a:lnSpc>
                <a:spcPts val="2160"/>
              </a:lnSpc>
              <a:spcBef>
                <a:spcPts val="890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BIP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(Blended Intensive Programme): algunes Facultats/Escoles UdG </a:t>
            </a:r>
            <a:r>
              <a:rPr sz="2000" b="1" spc="-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organitzen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estades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curta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durada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(1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setmana)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Erasmus+</a:t>
            </a:r>
            <a:endParaRPr sz="2000" dirty="0">
              <a:latin typeface="Calibri"/>
              <a:cs typeface="Calibri"/>
            </a:endParaRPr>
          </a:p>
          <a:p>
            <a:pPr marL="193675" marR="5080" indent="-181610">
              <a:lnSpc>
                <a:spcPts val="2300"/>
              </a:lnSpc>
              <a:spcBef>
                <a:spcPts val="715"/>
              </a:spcBef>
              <a:buFont typeface="Wingdings"/>
              <a:buChar char=""/>
              <a:tabLst>
                <a:tab pos="194310" algn="l"/>
              </a:tabLst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Cal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TINGUEU </a:t>
            </a:r>
            <a:r>
              <a:rPr sz="2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SIGNATURA DIGITAL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 ABANS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L’INICI DE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MOBILITAT </a:t>
            </a:r>
            <a:r>
              <a:rPr sz="2000" b="1" spc="-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adaptació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Erasmus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Without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Paper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(EWP)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Portasignatures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UdG</a:t>
            </a:r>
            <a:endParaRPr sz="20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565"/>
              </a:spcBef>
              <a:buFont typeface="Wingdings"/>
              <a:buChar char=""/>
              <a:tabLst>
                <a:tab pos="194310" algn="l"/>
              </a:tabLst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MOBILITATS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D’ESTUDIS: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LÍMIT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FINALITZACIÓ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31/07/2025</a:t>
            </a:r>
            <a:endParaRPr sz="20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194310" algn="l"/>
              </a:tabLst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BREXIT: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places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Regne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Unit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PROMETEU,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atenció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cal</a:t>
            </a:r>
            <a:r>
              <a:rPr sz="2000" b="1" spc="-15" dirty="0">
                <a:solidFill>
                  <a:srgbClr val="BADFFF"/>
                </a:solidFill>
                <a:latin typeface="Calibri"/>
                <a:cs typeface="Calibri"/>
              </a:rPr>
              <a:t> </a:t>
            </a:r>
            <a:r>
              <a:rPr sz="2000" b="1" u="heavy" spc="-1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2"/>
              </a:rPr>
              <a:t>visat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73703" y="1212288"/>
            <a:ext cx="285750" cy="497205"/>
            <a:chOff x="2973703" y="1212288"/>
            <a:chExt cx="285750" cy="497205"/>
          </a:xfrm>
        </p:grpSpPr>
        <p:sp>
          <p:nvSpPr>
            <p:cNvPr id="6" name="object 6"/>
            <p:cNvSpPr/>
            <p:nvPr/>
          </p:nvSpPr>
          <p:spPr>
            <a:xfrm>
              <a:off x="3036657" y="1212288"/>
              <a:ext cx="222885" cy="363220"/>
            </a:xfrm>
            <a:custGeom>
              <a:avLst/>
              <a:gdLst/>
              <a:ahLst/>
              <a:cxnLst/>
              <a:rect l="l" t="t" r="r" b="b"/>
              <a:pathLst>
                <a:path w="222885" h="363219">
                  <a:moveTo>
                    <a:pt x="139433" y="0"/>
                  </a:moveTo>
                  <a:lnTo>
                    <a:pt x="990" y="322478"/>
                  </a:lnTo>
                  <a:lnTo>
                    <a:pt x="0" y="327190"/>
                  </a:lnTo>
                  <a:lnTo>
                    <a:pt x="673" y="331825"/>
                  </a:lnTo>
                  <a:lnTo>
                    <a:pt x="39039" y="356717"/>
                  </a:lnTo>
                  <a:lnTo>
                    <a:pt x="59791" y="362673"/>
                  </a:lnTo>
                  <a:lnTo>
                    <a:pt x="66573" y="362673"/>
                  </a:lnTo>
                  <a:lnTo>
                    <a:pt x="220929" y="50190"/>
                  </a:lnTo>
                  <a:lnTo>
                    <a:pt x="222618" y="44361"/>
                  </a:lnTo>
                  <a:lnTo>
                    <a:pt x="221564" y="38747"/>
                  </a:lnTo>
                  <a:lnTo>
                    <a:pt x="173342" y="8089"/>
                  </a:lnTo>
                  <a:lnTo>
                    <a:pt x="139433" y="0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3703" y="1591536"/>
              <a:ext cx="115214" cy="11785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1" y="0"/>
            <a:ext cx="9121139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0333" y="822451"/>
            <a:ext cx="7137400" cy="218694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 marR="5080" indent="1416685">
              <a:lnSpc>
                <a:spcPts val="5360"/>
              </a:lnSpc>
              <a:spcBef>
                <a:spcPts val="815"/>
              </a:spcBef>
            </a:pPr>
            <a:r>
              <a:rPr sz="5000" spc="-5" dirty="0"/>
              <a:t>Convocatòria </a:t>
            </a:r>
            <a:r>
              <a:rPr sz="5000" dirty="0"/>
              <a:t>de </a:t>
            </a:r>
            <a:r>
              <a:rPr sz="5000" spc="5" dirty="0"/>
              <a:t> </a:t>
            </a:r>
            <a:r>
              <a:rPr sz="5000" dirty="0"/>
              <a:t>Mobilitat</a:t>
            </a:r>
            <a:r>
              <a:rPr sz="5000" spc="-114" dirty="0"/>
              <a:t> </a:t>
            </a:r>
            <a:r>
              <a:rPr sz="5000" spc="-5" dirty="0"/>
              <a:t>Internacional</a:t>
            </a:r>
            <a:r>
              <a:rPr sz="5000" spc="-160" dirty="0"/>
              <a:t> </a:t>
            </a:r>
            <a:r>
              <a:rPr sz="5000" dirty="0"/>
              <a:t>per</a:t>
            </a:r>
            <a:endParaRPr sz="5000"/>
          </a:p>
          <a:p>
            <a:pPr marL="898525">
              <a:lnSpc>
                <a:spcPts val="5580"/>
              </a:lnSpc>
            </a:pPr>
            <a:r>
              <a:rPr sz="5000" spc="-5" dirty="0"/>
              <a:t>Estudis</a:t>
            </a:r>
            <a:r>
              <a:rPr sz="5000" spc="-25" dirty="0"/>
              <a:t> </a:t>
            </a:r>
            <a:r>
              <a:rPr sz="5000" dirty="0"/>
              <a:t>de</a:t>
            </a:r>
            <a:r>
              <a:rPr sz="5000" spc="-45" dirty="0"/>
              <a:t> </a:t>
            </a:r>
            <a:r>
              <a:rPr sz="5000" dirty="0"/>
              <a:t>Grau</a:t>
            </a:r>
            <a:r>
              <a:rPr sz="5000" spc="-55" dirty="0"/>
              <a:t> </a:t>
            </a:r>
            <a:r>
              <a:rPr sz="5000" spc="-10" dirty="0"/>
              <a:t>24/25</a:t>
            </a:r>
            <a:endParaRPr sz="5000"/>
          </a:p>
        </p:txBody>
      </p:sp>
      <p:sp>
        <p:nvSpPr>
          <p:cNvPr id="5" name="object 5"/>
          <p:cNvSpPr txBox="1"/>
          <p:nvPr/>
        </p:nvSpPr>
        <p:spPr>
          <a:xfrm>
            <a:off x="165607" y="2991104"/>
            <a:ext cx="885888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1100" spc="-5" dirty="0">
                <a:latin typeface="Calibri"/>
                <a:cs typeface="Calibri"/>
              </a:rPr>
              <a:t>[Capteu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l'atenció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del </a:t>
            </a:r>
            <a:r>
              <a:rPr sz="1100" spc="-5" dirty="0">
                <a:latin typeface="Calibri"/>
                <a:cs typeface="Calibri"/>
              </a:rPr>
              <a:t>lector</a:t>
            </a:r>
            <a:r>
              <a:rPr sz="1100" dirty="0">
                <a:latin typeface="Calibri"/>
                <a:cs typeface="Calibri"/>
              </a:rPr>
              <a:t> amb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bona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cita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document</a:t>
            </a:r>
            <a:r>
              <a:rPr sz="1100" dirty="0">
                <a:latin typeface="Calibri"/>
                <a:cs typeface="Calibri"/>
              </a:rPr>
              <a:t> 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utilitzeu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aquest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espai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emfasitzar un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punt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important. </a:t>
            </a:r>
            <a:r>
              <a:rPr sz="1100" dirty="0">
                <a:latin typeface="Calibri"/>
                <a:cs typeface="Calibri"/>
              </a:rPr>
              <a:t>Podeu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arrossegar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quadre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text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col·locar-lo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vulgueu.]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96823" y="3544823"/>
          <a:ext cx="8138159" cy="17830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4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681"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PROGRAMES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MOBILITAT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ESTUDIS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tc>
                  <a:txBody>
                    <a:bodyPr/>
                    <a:lstStyle/>
                    <a:p>
                      <a:pPr marR="1254760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DESTÍ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CA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318">
                <a:tc>
                  <a:txBody>
                    <a:bodyPr/>
                    <a:lstStyle/>
                    <a:p>
                      <a:pPr marL="97155" marR="309245">
                        <a:lnSpc>
                          <a:spcPts val="2140"/>
                        </a:lnSpc>
                        <a:spcBef>
                          <a:spcPts val="40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Erasmus+ estudis Estats membres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de la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UE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tercers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països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associats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Programa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tc>
                  <a:txBody>
                    <a:bodyPr/>
                    <a:lstStyle/>
                    <a:p>
                      <a:pPr marR="1224280" algn="r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800" spc="-15" dirty="0">
                          <a:latin typeface="Arial MT"/>
                          <a:cs typeface="Arial MT"/>
                        </a:rPr>
                        <a:t>Europa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20" dirty="0">
                          <a:latin typeface="Arial"/>
                          <a:cs typeface="Arial"/>
                        </a:rPr>
                        <a:t>Prometeu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847090" marR="840105" indent="24130">
                        <a:lnSpc>
                          <a:spcPts val="2150"/>
                        </a:lnSpc>
                        <a:spcBef>
                          <a:spcPts val="39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Resta del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món </a:t>
                      </a:r>
                      <a:r>
                        <a:rPr sz="1800" spc="-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(fora</a:t>
                      </a:r>
                      <a:r>
                        <a:rPr sz="1800" spc="-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d’Europa)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636" y="8889"/>
            <a:ext cx="7436484" cy="6536690"/>
            <a:chOff x="636" y="8889"/>
            <a:chExt cx="7436484" cy="6536690"/>
          </a:xfrm>
        </p:grpSpPr>
        <p:sp>
          <p:nvSpPr>
            <p:cNvPr id="8" name="object 8"/>
            <p:cNvSpPr/>
            <p:nvPr/>
          </p:nvSpPr>
          <p:spPr>
            <a:xfrm>
              <a:off x="636" y="8889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0" y="0"/>
                  </a:moveTo>
                  <a:lnTo>
                    <a:pt x="914400" y="0"/>
                  </a:lnTo>
                </a:path>
              </a:pathLst>
            </a:custGeom>
            <a:ln w="3175">
              <a:solidFill>
                <a:srgbClr val="F9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1983" y="5646514"/>
              <a:ext cx="6835140" cy="899160"/>
            </a:xfrm>
            <a:custGeom>
              <a:avLst/>
              <a:gdLst/>
              <a:ahLst/>
              <a:cxnLst/>
              <a:rect l="l" t="t" r="r" b="b"/>
              <a:pathLst>
                <a:path w="6835140" h="899159">
                  <a:moveTo>
                    <a:pt x="6673596" y="0"/>
                  </a:moveTo>
                  <a:lnTo>
                    <a:pt x="161531" y="0"/>
                  </a:lnTo>
                  <a:lnTo>
                    <a:pt x="124498" y="3962"/>
                  </a:lnTo>
                  <a:lnTo>
                    <a:pt x="60502" y="32918"/>
                  </a:lnTo>
                  <a:lnTo>
                    <a:pt x="16408" y="83934"/>
                  </a:lnTo>
                  <a:lnTo>
                    <a:pt x="0" y="149834"/>
                  </a:lnTo>
                  <a:lnTo>
                    <a:pt x="0" y="749147"/>
                  </a:lnTo>
                  <a:lnTo>
                    <a:pt x="16408" y="815035"/>
                  </a:lnTo>
                  <a:lnTo>
                    <a:pt x="60502" y="866063"/>
                  </a:lnTo>
                  <a:lnTo>
                    <a:pt x="124498" y="895019"/>
                  </a:lnTo>
                  <a:lnTo>
                    <a:pt x="161531" y="898969"/>
                  </a:lnTo>
                  <a:lnTo>
                    <a:pt x="6673596" y="898969"/>
                  </a:lnTo>
                  <a:lnTo>
                    <a:pt x="6744639" y="883742"/>
                  </a:lnTo>
                  <a:lnTo>
                    <a:pt x="6799643" y="842860"/>
                  </a:lnTo>
                  <a:lnTo>
                    <a:pt x="6830872" y="783501"/>
                  </a:lnTo>
                  <a:lnTo>
                    <a:pt x="6835140" y="749147"/>
                  </a:lnTo>
                  <a:lnTo>
                    <a:pt x="6835140" y="149834"/>
                  </a:lnTo>
                  <a:lnTo>
                    <a:pt x="6818718" y="83934"/>
                  </a:lnTo>
                  <a:lnTo>
                    <a:pt x="6774637" y="32918"/>
                  </a:lnTo>
                  <a:lnTo>
                    <a:pt x="6710641" y="3962"/>
                  </a:lnTo>
                  <a:lnTo>
                    <a:pt x="6673596" y="0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616455" y="5908040"/>
            <a:ext cx="48069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5" dirty="0">
                <a:solidFill>
                  <a:srgbClr val="FFFFFF"/>
                </a:solidFill>
                <a:latin typeface="Calibri"/>
                <a:cs typeface="Calibri"/>
              </a:rPr>
              <a:t>Sol·licituds:</a:t>
            </a:r>
            <a:r>
              <a:rPr sz="29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b="1" spc="-5" dirty="0">
                <a:solidFill>
                  <a:srgbClr val="FFFFFF"/>
                </a:solidFill>
                <a:latin typeface="Calibri"/>
                <a:cs typeface="Calibri"/>
              </a:rPr>
              <a:t>1/12/23</a:t>
            </a:r>
            <a:r>
              <a:rPr sz="29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b="1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29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b="1" spc="-5" dirty="0">
                <a:solidFill>
                  <a:srgbClr val="FFFFFF"/>
                </a:solidFill>
                <a:latin typeface="Calibri"/>
                <a:cs typeface="Calibri"/>
              </a:rPr>
              <a:t>20/2/24</a:t>
            </a:r>
            <a:endParaRPr sz="2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7527" y="359155"/>
            <a:ext cx="76079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34845" algn="l"/>
                <a:tab pos="6536690" algn="l"/>
              </a:tabLst>
            </a:pPr>
            <a:r>
              <a:rPr dirty="0"/>
              <a:t>C</a:t>
            </a:r>
            <a:r>
              <a:rPr spc="-5" dirty="0"/>
              <a:t>o</a:t>
            </a:r>
            <a:r>
              <a:rPr dirty="0"/>
              <a:t>nv</a:t>
            </a:r>
            <a:r>
              <a:rPr spc="-5" dirty="0"/>
              <a:t>en</a:t>
            </a:r>
            <a:r>
              <a:rPr dirty="0"/>
              <a:t>is	</a:t>
            </a:r>
            <a:r>
              <a:rPr spc="-5" dirty="0"/>
              <a:t>Mo</a:t>
            </a:r>
            <a:r>
              <a:rPr dirty="0"/>
              <a:t>bilit</a:t>
            </a:r>
            <a:r>
              <a:rPr spc="-5" dirty="0"/>
              <a:t>a</a:t>
            </a:r>
            <a:r>
              <a:rPr dirty="0"/>
              <a:t>t Int</a:t>
            </a:r>
            <a:r>
              <a:rPr spc="-10" dirty="0"/>
              <a:t>e</a:t>
            </a:r>
            <a:r>
              <a:rPr dirty="0"/>
              <a:t>rn</a:t>
            </a:r>
            <a:r>
              <a:rPr spc="-5" dirty="0"/>
              <a:t>a</a:t>
            </a:r>
            <a:r>
              <a:rPr spc="5" dirty="0"/>
              <a:t>c</a:t>
            </a:r>
            <a:r>
              <a:rPr dirty="0"/>
              <a:t>i</a:t>
            </a:r>
            <a:r>
              <a:rPr spc="-5" dirty="0"/>
              <a:t>o</a:t>
            </a:r>
            <a:r>
              <a:rPr spc="-15" dirty="0"/>
              <a:t>n</a:t>
            </a:r>
            <a:r>
              <a:rPr spc="-5" dirty="0"/>
              <a:t>a</a:t>
            </a:r>
            <a:r>
              <a:rPr dirty="0"/>
              <a:t>l	24-</a:t>
            </a:r>
            <a:r>
              <a:rPr spc="-40" dirty="0"/>
              <a:t>25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14692" y="994663"/>
            <a:ext cx="1131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5" dirty="0">
                <a:solidFill>
                  <a:srgbClr val="FF0000"/>
                </a:solidFill>
                <a:latin typeface="Arial"/>
                <a:cs typeface="Arial"/>
              </a:rPr>
              <a:t>IMPORTANT!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5723" y="971803"/>
            <a:ext cx="6831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5585" indent="-210820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"/>
              <a:tabLst>
                <a:tab pos="236220" algn="l"/>
              </a:tabLst>
            </a:pPr>
            <a:r>
              <a:rPr sz="5400" b="1" spc="-22" baseline="-11574" dirty="0">
                <a:solidFill>
                  <a:srgbClr val="FCA301"/>
                </a:solidFill>
                <a:latin typeface="Calibri"/>
                <a:cs typeface="Calibri"/>
              </a:rPr>
              <a:t>Erasmus+:</a:t>
            </a:r>
            <a:r>
              <a:rPr sz="5400" b="1" spc="-67" baseline="-11574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(Suïssa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Regne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Unit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places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PROMETEU)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853744"/>
              </p:ext>
            </p:extLst>
          </p:nvPr>
        </p:nvGraphicFramePr>
        <p:xfrm>
          <a:off x="497543" y="1794192"/>
          <a:ext cx="8350885" cy="34808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9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707"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GRUP</a:t>
                      </a:r>
                      <a:r>
                        <a:rPr sz="20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1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375920" marR="156210">
                        <a:lnSpc>
                          <a:spcPts val="1910"/>
                        </a:lnSpc>
                        <a:spcBef>
                          <a:spcPts val="8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Països</a:t>
                      </a:r>
                      <a:r>
                        <a:rPr sz="1600" b="1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amb</a:t>
                      </a:r>
                      <a:r>
                        <a:rPr sz="1600" b="1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nivell</a:t>
                      </a:r>
                      <a:r>
                        <a:rPr sz="1600" b="1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600" b="1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vida </a:t>
                      </a:r>
                      <a:r>
                        <a:rPr sz="1600" b="1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ALT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solidFill>
                      <a:srgbClr val="FCA301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Noruega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Irlanda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FCA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426"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GRUP</a:t>
                      </a:r>
                      <a:r>
                        <a:rPr sz="20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75920" marR="153670">
                        <a:lnSpc>
                          <a:spcPts val="1910"/>
                        </a:lnSpc>
                        <a:spcBef>
                          <a:spcPts val="8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Països</a:t>
                      </a:r>
                      <a:r>
                        <a:rPr sz="1600" b="1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amb</a:t>
                      </a:r>
                      <a:r>
                        <a:rPr sz="1600" b="1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nivell</a:t>
                      </a:r>
                      <a:r>
                        <a:rPr sz="1600" b="1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600" b="1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vida </a:t>
                      </a:r>
                      <a:r>
                        <a:rPr sz="1600" b="1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MITJÀ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CA301"/>
                      </a:solidFill>
                      <a:prstDash val="solid"/>
                    </a:lnL>
                    <a:lnB w="12700">
                      <a:solidFill>
                        <a:srgbClr val="FCA301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760095" marR="64769" indent="-599440">
                        <a:lnSpc>
                          <a:spcPts val="2390"/>
                        </a:lnSpc>
                        <a:spcBef>
                          <a:spcPts val="32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Alemanya, Àustria, Bèlgica,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França,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Itàlia, </a:t>
                      </a:r>
                      <a:r>
                        <a:rPr sz="2000" b="1" spc="-5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Grècia,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Països Baixos,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FCA301"/>
                      </a:solidFill>
                      <a:prstDash val="solid"/>
                    </a:lnR>
                    <a:lnB w="12700">
                      <a:solidFill>
                        <a:srgbClr val="FCA301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3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83820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GRUP</a:t>
                      </a:r>
                      <a:r>
                        <a:rPr sz="20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52120" marR="171450">
                        <a:lnSpc>
                          <a:spcPts val="1910"/>
                        </a:lnSpc>
                        <a:spcBef>
                          <a:spcPts val="10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Països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amb nivell de vida </a:t>
                      </a:r>
                      <a:r>
                        <a:rPr sz="1600" b="1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BAIX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CA301"/>
                      </a:solidFill>
                      <a:prstDash val="solid"/>
                    </a:lnL>
                    <a:lnT w="12700">
                      <a:solidFill>
                        <a:srgbClr val="FCA301"/>
                      </a:solidFill>
                      <a:prstDash val="solid"/>
                    </a:lnT>
                    <a:lnB w="12700">
                      <a:solidFill>
                        <a:srgbClr val="FCA30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5775" marR="387985" algn="ctr">
                        <a:lnSpc>
                          <a:spcPts val="2390"/>
                        </a:lnSpc>
                        <a:spcBef>
                          <a:spcPts val="365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Bulgària, Croàcia,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Hongria,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Lituània, </a:t>
                      </a:r>
                      <a:r>
                        <a:rPr sz="2000" b="1" spc="-5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Polònia, República Txeca,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Romania, </a:t>
                      </a:r>
                      <a:r>
                        <a:rPr sz="2000" b="1" spc="-5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Turquia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12700">
                      <a:solidFill>
                        <a:srgbClr val="FCA301"/>
                      </a:solidFill>
                      <a:prstDash val="solid"/>
                    </a:lnR>
                    <a:lnT w="12700">
                      <a:solidFill>
                        <a:srgbClr val="FCA301"/>
                      </a:solidFill>
                      <a:prstDash val="solid"/>
                    </a:lnT>
                    <a:lnB w="12700">
                      <a:solidFill>
                        <a:srgbClr val="FCA30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98423" y="5211571"/>
            <a:ext cx="8448040" cy="104521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22885" marR="5080" indent="-210820">
              <a:lnSpc>
                <a:spcPts val="3829"/>
              </a:lnSpc>
              <a:spcBef>
                <a:spcPts val="565"/>
              </a:spcBef>
              <a:buSzPct val="97222"/>
              <a:buFont typeface="Wingdings"/>
              <a:buChar char=""/>
              <a:tabLst>
                <a:tab pos="223520" algn="l"/>
              </a:tabLst>
            </a:pPr>
            <a:r>
              <a:rPr sz="3600" b="1" spc="-5" dirty="0">
                <a:solidFill>
                  <a:srgbClr val="FCA301"/>
                </a:solidFill>
                <a:latin typeface="Calibri"/>
                <a:cs typeface="Calibri"/>
              </a:rPr>
              <a:t>Prometeu: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Argentina, Colòmbia,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Xile,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Brasil, Perú, </a:t>
            </a:r>
            <a:r>
              <a:rPr sz="3000" b="1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Mèxic.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7527" y="359155"/>
            <a:ext cx="8212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Conv.</a:t>
            </a:r>
            <a:r>
              <a:rPr spc="-20" dirty="0"/>
              <a:t> </a:t>
            </a:r>
            <a:r>
              <a:rPr spc="-5" dirty="0"/>
              <a:t>Mobilitat</a:t>
            </a:r>
            <a:r>
              <a:rPr spc="5" dirty="0"/>
              <a:t> </a:t>
            </a:r>
            <a:r>
              <a:rPr spc="-5" dirty="0"/>
              <a:t>Internacional</a:t>
            </a:r>
            <a:r>
              <a:rPr spc="10" dirty="0"/>
              <a:t> </a:t>
            </a:r>
            <a:r>
              <a:rPr spc="-5" dirty="0"/>
              <a:t>Estudis</a:t>
            </a:r>
            <a:r>
              <a:rPr spc="-10" dirty="0"/>
              <a:t> 24-25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8423" y="808736"/>
            <a:ext cx="7980045" cy="582358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30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Requisits</a:t>
            </a:r>
            <a:r>
              <a:rPr sz="3000" b="1" u="heavy" spc="-3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0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dels</a:t>
            </a:r>
            <a:r>
              <a:rPr sz="3000" b="1" u="heavy" spc="-20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000" b="1" u="heavy" spc="-1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estudiants</a:t>
            </a:r>
            <a:endParaRPr sz="30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080"/>
              </a:spcBef>
              <a:buSzPct val="96666"/>
              <a:buFont typeface="Wingdings"/>
              <a:buChar char=""/>
              <a:tabLst>
                <a:tab pos="194310" algn="l"/>
              </a:tabLst>
            </a:pP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Matriculats</a:t>
            </a:r>
            <a:r>
              <a:rPr sz="3000" b="1" spc="-3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UdG:</a:t>
            </a:r>
            <a:r>
              <a:rPr sz="3000" b="1" spc="-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Graus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Facultat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Dret.</a:t>
            </a:r>
            <a:endParaRPr sz="3000">
              <a:latin typeface="Calibri"/>
              <a:cs typeface="Calibri"/>
            </a:endParaRPr>
          </a:p>
          <a:p>
            <a:pPr marL="193675" marR="5080" indent="-181610">
              <a:lnSpc>
                <a:spcPts val="3220"/>
              </a:lnSpc>
              <a:spcBef>
                <a:spcPts val="1250"/>
              </a:spcBef>
              <a:buSzPct val="96666"/>
              <a:buFont typeface="Wingdings"/>
              <a:buChar char=""/>
              <a:tabLst>
                <a:tab pos="194310" algn="l"/>
              </a:tabLst>
            </a:pP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Complir</a:t>
            </a:r>
            <a:r>
              <a:rPr sz="30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CA301"/>
                </a:solidFill>
                <a:latin typeface="Calibri"/>
                <a:cs typeface="Calibri"/>
              </a:rPr>
              <a:t>els</a:t>
            </a:r>
            <a:r>
              <a:rPr sz="30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requisits</a:t>
            </a:r>
            <a:r>
              <a:rPr sz="30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de</a:t>
            </a:r>
            <a:r>
              <a:rPr sz="3000" b="1" spc="-4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la</a:t>
            </a:r>
            <a:r>
              <a:rPr sz="3000" b="1" spc="-4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normativa</a:t>
            </a:r>
            <a:r>
              <a:rPr sz="30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5" dirty="0">
                <a:solidFill>
                  <a:srgbClr val="FCA301"/>
                </a:solidFill>
                <a:latin typeface="Calibri"/>
                <a:cs typeface="Calibri"/>
              </a:rPr>
              <a:t>de</a:t>
            </a:r>
            <a:r>
              <a:rPr sz="30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  <a:hlinkClick r:id="rId2"/>
              </a:rPr>
              <a:t>mobilitat </a:t>
            </a:r>
            <a:r>
              <a:rPr sz="3000" b="1" spc="-66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internacional </a:t>
            </a:r>
            <a:r>
              <a:rPr sz="3000" b="1" dirty="0">
                <a:solidFill>
                  <a:srgbClr val="FCA301"/>
                </a:solidFill>
                <a:latin typeface="Calibri"/>
                <a:cs typeface="Calibri"/>
              </a:rPr>
              <a:t>UdG:</a:t>
            </a:r>
            <a:endParaRPr sz="3000">
              <a:latin typeface="Calibri"/>
              <a:cs typeface="Calibri"/>
            </a:endParaRPr>
          </a:p>
          <a:p>
            <a:pPr marL="193675" marR="135255" indent="-181610">
              <a:lnSpc>
                <a:spcPct val="91400"/>
              </a:lnSpc>
              <a:spcBef>
                <a:spcPts val="1340"/>
              </a:spcBef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B2.1 de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3ª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llengua: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anglès, francès, alemany o italià </a:t>
            </a:r>
            <a:r>
              <a:rPr sz="2500" b="1" dirty="0">
                <a:solidFill>
                  <a:srgbClr val="BADFFF"/>
                </a:solidFill>
                <a:latin typeface="Calibri"/>
                <a:cs typeface="Calibri"/>
              </a:rPr>
              <a:t> </a:t>
            </a:r>
            <a:r>
              <a:rPr sz="25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Acreditació</a:t>
            </a:r>
            <a:r>
              <a:rPr sz="2500" b="1" u="heavy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5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3a</a:t>
            </a:r>
            <a:r>
              <a:rPr sz="2500" b="1" u="heavy" spc="-2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5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llengua</a:t>
            </a:r>
            <a:r>
              <a:rPr sz="2500" b="1" u="heavy" spc="-2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5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-</a:t>
            </a:r>
            <a:r>
              <a:rPr sz="2500" b="1" u="heavy" spc="-3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5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Servei</a:t>
            </a:r>
            <a:r>
              <a:rPr sz="2500" b="1" u="heavy" spc="-1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5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de</a:t>
            </a:r>
            <a:r>
              <a:rPr sz="2500" b="1" u="heavy" spc="-1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5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Llengües</a:t>
            </a:r>
            <a:r>
              <a:rPr sz="2500" b="1" u="heavy" spc="-3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5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Modernes</a:t>
            </a:r>
            <a:r>
              <a:rPr sz="2500" b="1" u="heavy" spc="-3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5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UdG</a:t>
            </a:r>
            <a:endParaRPr sz="2500">
              <a:latin typeface="Calibri"/>
              <a:cs typeface="Calibri"/>
            </a:endParaRPr>
          </a:p>
          <a:p>
            <a:pPr marL="193675">
              <a:lnSpc>
                <a:spcPct val="100000"/>
              </a:lnSpc>
              <a:spcBef>
                <a:spcPts val="975"/>
              </a:spcBef>
            </a:pPr>
            <a:r>
              <a:rPr sz="2100" b="1" spc="-5" dirty="0">
                <a:solidFill>
                  <a:srgbClr val="FFFFFF"/>
                </a:solidFill>
                <a:latin typeface="Calibri"/>
                <a:cs typeface="Calibri"/>
              </a:rPr>
              <a:t>Requisit</a:t>
            </a:r>
            <a:r>
              <a:rPr sz="21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21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FFFFFF"/>
                </a:solidFill>
                <a:latin typeface="Calibri"/>
                <a:cs typeface="Calibri"/>
              </a:rPr>
              <a:t>necessari</a:t>
            </a:r>
            <a:r>
              <a:rPr sz="21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FFFFFF"/>
                </a:solidFill>
                <a:latin typeface="Calibri"/>
                <a:cs typeface="Calibri"/>
              </a:rPr>
              <a:t>per places</a:t>
            </a:r>
            <a:r>
              <a:rPr sz="21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21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FFFFFF"/>
                </a:solidFill>
                <a:latin typeface="Calibri"/>
                <a:cs typeface="Calibri"/>
              </a:rPr>
              <a:t>docència</a:t>
            </a:r>
            <a:r>
              <a:rPr sz="21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1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15" dirty="0">
                <a:solidFill>
                  <a:srgbClr val="FFFFFF"/>
                </a:solidFill>
                <a:latin typeface="Calibri"/>
                <a:cs typeface="Calibri"/>
              </a:rPr>
              <a:t>castellà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1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1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Estudiants</a:t>
            </a:r>
            <a:r>
              <a:rPr sz="3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3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grau:</a:t>
            </a:r>
            <a:r>
              <a:rPr sz="3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60</a:t>
            </a:r>
            <a:r>
              <a:rPr sz="25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ECTS</a:t>
            </a:r>
            <a:r>
              <a:rPr sz="25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superats</a:t>
            </a:r>
            <a:endParaRPr sz="25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080"/>
              </a:spcBef>
              <a:buSzPct val="96666"/>
              <a:buFont typeface="Wingdings"/>
              <a:buChar char=""/>
              <a:tabLst>
                <a:tab pos="194310" algn="l"/>
              </a:tabLst>
            </a:pP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Nacionalitat</a:t>
            </a:r>
            <a:r>
              <a:rPr sz="3000" b="1" spc="-2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espanyola</a:t>
            </a:r>
            <a:r>
              <a:rPr sz="3000" b="1" dirty="0">
                <a:solidFill>
                  <a:srgbClr val="FCA301"/>
                </a:solidFill>
                <a:latin typeface="Calibri"/>
                <a:cs typeface="Calibri"/>
              </a:rPr>
              <a:t> o</a:t>
            </a:r>
            <a:r>
              <a:rPr sz="3000" b="1" spc="-1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no</a:t>
            </a:r>
            <a:r>
              <a:rPr sz="30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(DNI</a:t>
            </a:r>
            <a:r>
              <a:rPr sz="3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b="1" spc="-25" dirty="0">
                <a:solidFill>
                  <a:srgbClr val="FFFFFF"/>
                </a:solidFill>
                <a:latin typeface="Calibri"/>
                <a:cs typeface="Calibri"/>
              </a:rPr>
              <a:t> NIE)</a:t>
            </a:r>
            <a:endParaRPr sz="3000">
              <a:latin typeface="Calibri"/>
              <a:cs typeface="Calibri"/>
            </a:endParaRPr>
          </a:p>
          <a:p>
            <a:pPr marL="194310" marR="19050" indent="-194310">
              <a:lnSpc>
                <a:spcPts val="4300"/>
              </a:lnSpc>
              <a:spcBef>
                <a:spcPts val="440"/>
              </a:spcBef>
              <a:buSzPct val="96666"/>
              <a:buFont typeface="Wingdings"/>
              <a:buChar char=""/>
              <a:tabLst>
                <a:tab pos="194310" algn="l"/>
              </a:tabLst>
            </a:pPr>
            <a:r>
              <a:rPr sz="3000" b="1" spc="-5" dirty="0">
                <a:solidFill>
                  <a:srgbClr val="FCA301"/>
                </a:solidFill>
                <a:latin typeface="Calibri"/>
                <a:cs typeface="Calibri"/>
              </a:rPr>
              <a:t>Durada:</a:t>
            </a:r>
            <a:r>
              <a:rPr sz="3000" b="1" spc="-4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25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semestre</a:t>
            </a:r>
            <a:r>
              <a:rPr sz="25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(15</a:t>
            </a:r>
            <a:r>
              <a:rPr sz="25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ECTS)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25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curs</a:t>
            </a:r>
            <a:r>
              <a:rPr sz="25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acadèmic</a:t>
            </a:r>
            <a:r>
              <a:rPr sz="25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(30</a:t>
            </a:r>
            <a:r>
              <a:rPr sz="25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ECTS) </a:t>
            </a:r>
            <a:r>
              <a:rPr sz="2500" b="1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La durada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podrà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ser inferior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25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mesos!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1946" y="2256569"/>
            <a:ext cx="8641080" cy="3705225"/>
            <a:chOff x="321946" y="2256569"/>
            <a:chExt cx="8641080" cy="3705225"/>
          </a:xfrm>
        </p:grpSpPr>
        <p:sp>
          <p:nvSpPr>
            <p:cNvPr id="3" name="object 3"/>
            <p:cNvSpPr/>
            <p:nvPr/>
          </p:nvSpPr>
          <p:spPr>
            <a:xfrm>
              <a:off x="328296" y="2262917"/>
              <a:ext cx="8628380" cy="370840"/>
            </a:xfrm>
            <a:custGeom>
              <a:avLst/>
              <a:gdLst/>
              <a:ahLst/>
              <a:cxnLst/>
              <a:rect l="l" t="t" r="r" b="b"/>
              <a:pathLst>
                <a:path w="8628380" h="370839">
                  <a:moveTo>
                    <a:pt x="8628062" y="0"/>
                  </a:moveTo>
                  <a:lnTo>
                    <a:pt x="0" y="0"/>
                  </a:lnTo>
                  <a:lnTo>
                    <a:pt x="0" y="370751"/>
                  </a:lnTo>
                  <a:lnTo>
                    <a:pt x="8628062" y="370751"/>
                  </a:lnTo>
                  <a:lnTo>
                    <a:pt x="8628062" y="0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8296" y="2633668"/>
              <a:ext cx="8628380" cy="370840"/>
            </a:xfrm>
            <a:custGeom>
              <a:avLst/>
              <a:gdLst/>
              <a:ahLst/>
              <a:cxnLst/>
              <a:rect l="l" t="t" r="r" b="b"/>
              <a:pathLst>
                <a:path w="8628380" h="370839">
                  <a:moveTo>
                    <a:pt x="8628062" y="0"/>
                  </a:moveTo>
                  <a:lnTo>
                    <a:pt x="0" y="0"/>
                  </a:lnTo>
                  <a:lnTo>
                    <a:pt x="0" y="370751"/>
                  </a:lnTo>
                  <a:lnTo>
                    <a:pt x="8628062" y="370751"/>
                  </a:lnTo>
                  <a:lnTo>
                    <a:pt x="8628062" y="0"/>
                  </a:lnTo>
                  <a:close/>
                </a:path>
              </a:pathLst>
            </a:custGeom>
            <a:solidFill>
              <a:srgbClr val="FFDF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8296" y="3004419"/>
              <a:ext cx="8628380" cy="370840"/>
            </a:xfrm>
            <a:custGeom>
              <a:avLst/>
              <a:gdLst/>
              <a:ahLst/>
              <a:cxnLst/>
              <a:rect l="l" t="t" r="r" b="b"/>
              <a:pathLst>
                <a:path w="8628380" h="370839">
                  <a:moveTo>
                    <a:pt x="8628062" y="0"/>
                  </a:moveTo>
                  <a:lnTo>
                    <a:pt x="0" y="0"/>
                  </a:lnTo>
                  <a:lnTo>
                    <a:pt x="0" y="370751"/>
                  </a:lnTo>
                  <a:lnTo>
                    <a:pt x="8628062" y="370751"/>
                  </a:lnTo>
                  <a:lnTo>
                    <a:pt x="8628062" y="0"/>
                  </a:lnTo>
                  <a:close/>
                </a:path>
              </a:pathLst>
            </a:custGeom>
            <a:solidFill>
              <a:srgbClr val="FFEE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8296" y="3375172"/>
              <a:ext cx="8628380" cy="370840"/>
            </a:xfrm>
            <a:custGeom>
              <a:avLst/>
              <a:gdLst/>
              <a:ahLst/>
              <a:cxnLst/>
              <a:rect l="l" t="t" r="r" b="b"/>
              <a:pathLst>
                <a:path w="8628380" h="370839">
                  <a:moveTo>
                    <a:pt x="8628062" y="0"/>
                  </a:moveTo>
                  <a:lnTo>
                    <a:pt x="0" y="0"/>
                  </a:lnTo>
                  <a:lnTo>
                    <a:pt x="0" y="370751"/>
                  </a:lnTo>
                  <a:lnTo>
                    <a:pt x="8628062" y="370751"/>
                  </a:lnTo>
                  <a:lnTo>
                    <a:pt x="8628062" y="0"/>
                  </a:lnTo>
                  <a:close/>
                </a:path>
              </a:pathLst>
            </a:custGeom>
            <a:solidFill>
              <a:srgbClr val="FFDF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8296" y="3745910"/>
              <a:ext cx="8628380" cy="370840"/>
            </a:xfrm>
            <a:custGeom>
              <a:avLst/>
              <a:gdLst/>
              <a:ahLst/>
              <a:cxnLst/>
              <a:rect l="l" t="t" r="r" b="b"/>
              <a:pathLst>
                <a:path w="8628380" h="370839">
                  <a:moveTo>
                    <a:pt x="8628062" y="0"/>
                  </a:moveTo>
                  <a:lnTo>
                    <a:pt x="0" y="0"/>
                  </a:lnTo>
                  <a:lnTo>
                    <a:pt x="0" y="370751"/>
                  </a:lnTo>
                  <a:lnTo>
                    <a:pt x="8628062" y="370751"/>
                  </a:lnTo>
                  <a:lnTo>
                    <a:pt x="8628062" y="0"/>
                  </a:lnTo>
                  <a:close/>
                </a:path>
              </a:pathLst>
            </a:custGeom>
            <a:solidFill>
              <a:srgbClr val="FFEE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8296" y="4116660"/>
              <a:ext cx="8628380" cy="370840"/>
            </a:xfrm>
            <a:custGeom>
              <a:avLst/>
              <a:gdLst/>
              <a:ahLst/>
              <a:cxnLst/>
              <a:rect l="l" t="t" r="r" b="b"/>
              <a:pathLst>
                <a:path w="8628380" h="370839">
                  <a:moveTo>
                    <a:pt x="8628062" y="0"/>
                  </a:moveTo>
                  <a:lnTo>
                    <a:pt x="0" y="0"/>
                  </a:lnTo>
                  <a:lnTo>
                    <a:pt x="0" y="370751"/>
                  </a:lnTo>
                  <a:lnTo>
                    <a:pt x="8628062" y="370751"/>
                  </a:lnTo>
                  <a:lnTo>
                    <a:pt x="8628062" y="0"/>
                  </a:lnTo>
                  <a:close/>
                </a:path>
              </a:pathLst>
            </a:custGeom>
            <a:solidFill>
              <a:srgbClr val="FFDF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8296" y="4487411"/>
              <a:ext cx="8628380" cy="370840"/>
            </a:xfrm>
            <a:custGeom>
              <a:avLst/>
              <a:gdLst/>
              <a:ahLst/>
              <a:cxnLst/>
              <a:rect l="l" t="t" r="r" b="b"/>
              <a:pathLst>
                <a:path w="8628380" h="370839">
                  <a:moveTo>
                    <a:pt x="8628062" y="0"/>
                  </a:moveTo>
                  <a:lnTo>
                    <a:pt x="0" y="0"/>
                  </a:lnTo>
                  <a:lnTo>
                    <a:pt x="0" y="370763"/>
                  </a:lnTo>
                  <a:lnTo>
                    <a:pt x="8628062" y="370763"/>
                  </a:lnTo>
                  <a:lnTo>
                    <a:pt x="8628062" y="0"/>
                  </a:lnTo>
                  <a:close/>
                </a:path>
              </a:pathLst>
            </a:custGeom>
            <a:solidFill>
              <a:srgbClr val="FFEE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8296" y="4858162"/>
              <a:ext cx="8628380" cy="548640"/>
            </a:xfrm>
            <a:custGeom>
              <a:avLst/>
              <a:gdLst/>
              <a:ahLst/>
              <a:cxnLst/>
              <a:rect l="l" t="t" r="r" b="b"/>
              <a:pathLst>
                <a:path w="8628380" h="548639">
                  <a:moveTo>
                    <a:pt x="8628062" y="0"/>
                  </a:moveTo>
                  <a:lnTo>
                    <a:pt x="0" y="0"/>
                  </a:lnTo>
                  <a:lnTo>
                    <a:pt x="0" y="548639"/>
                  </a:lnTo>
                  <a:lnTo>
                    <a:pt x="8628062" y="548639"/>
                  </a:lnTo>
                  <a:lnTo>
                    <a:pt x="8628062" y="0"/>
                  </a:lnTo>
                  <a:close/>
                </a:path>
              </a:pathLst>
            </a:custGeom>
            <a:solidFill>
              <a:srgbClr val="FFDF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8296" y="5406802"/>
              <a:ext cx="8628380" cy="549275"/>
            </a:xfrm>
            <a:custGeom>
              <a:avLst/>
              <a:gdLst/>
              <a:ahLst/>
              <a:cxnLst/>
              <a:rect l="l" t="t" r="r" b="b"/>
              <a:pathLst>
                <a:path w="8628380" h="549275">
                  <a:moveTo>
                    <a:pt x="8628062" y="0"/>
                  </a:moveTo>
                  <a:lnTo>
                    <a:pt x="0" y="0"/>
                  </a:lnTo>
                  <a:lnTo>
                    <a:pt x="0" y="548652"/>
                  </a:lnTo>
                  <a:lnTo>
                    <a:pt x="8628062" y="548652"/>
                  </a:lnTo>
                  <a:lnTo>
                    <a:pt x="8628062" y="0"/>
                  </a:lnTo>
                  <a:close/>
                </a:path>
              </a:pathLst>
            </a:custGeom>
            <a:solidFill>
              <a:srgbClr val="FFEE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12613" y="2256569"/>
              <a:ext cx="0" cy="3705225"/>
            </a:xfrm>
            <a:custGeom>
              <a:avLst/>
              <a:gdLst/>
              <a:ahLst/>
              <a:cxnLst/>
              <a:rect l="l" t="t" r="r" b="b"/>
              <a:pathLst>
                <a:path h="3705225">
                  <a:moveTo>
                    <a:pt x="0" y="0"/>
                  </a:moveTo>
                  <a:lnTo>
                    <a:pt x="0" y="370522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1946" y="2633667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1946" y="3004417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1946" y="3375167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1946" y="3745914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1946" y="4116664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1946" y="4487411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1946" y="4858161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1946" y="5406801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8296" y="2256569"/>
              <a:ext cx="0" cy="3705225"/>
            </a:xfrm>
            <a:custGeom>
              <a:avLst/>
              <a:gdLst/>
              <a:ahLst/>
              <a:cxnLst/>
              <a:rect l="l" t="t" r="r" b="b"/>
              <a:pathLst>
                <a:path h="3705225">
                  <a:moveTo>
                    <a:pt x="0" y="0"/>
                  </a:moveTo>
                  <a:lnTo>
                    <a:pt x="0" y="370522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956360" y="2256569"/>
              <a:ext cx="0" cy="3705225"/>
            </a:xfrm>
            <a:custGeom>
              <a:avLst/>
              <a:gdLst/>
              <a:ahLst/>
              <a:cxnLst/>
              <a:rect l="l" t="t" r="r" b="b"/>
              <a:pathLst>
                <a:path h="3705225">
                  <a:moveTo>
                    <a:pt x="0" y="0"/>
                  </a:moveTo>
                  <a:lnTo>
                    <a:pt x="0" y="370522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1946" y="2262919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1946" y="5955441"/>
              <a:ext cx="8641080" cy="0"/>
            </a:xfrm>
            <a:custGeom>
              <a:avLst/>
              <a:gdLst/>
              <a:ahLst/>
              <a:cxnLst/>
              <a:rect l="l" t="t" r="r" b="b"/>
              <a:pathLst>
                <a:path w="8641080">
                  <a:moveTo>
                    <a:pt x="0" y="0"/>
                  </a:moveTo>
                  <a:lnTo>
                    <a:pt x="864076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87666" y="3297021"/>
              <a:ext cx="1016635" cy="24765"/>
            </a:xfrm>
            <a:custGeom>
              <a:avLst/>
              <a:gdLst/>
              <a:ahLst/>
              <a:cxnLst/>
              <a:rect l="l" t="t" r="r" b="b"/>
              <a:pathLst>
                <a:path w="1016634" h="24764">
                  <a:moveTo>
                    <a:pt x="1016507" y="0"/>
                  </a:moveTo>
                  <a:lnTo>
                    <a:pt x="0" y="0"/>
                  </a:lnTo>
                  <a:lnTo>
                    <a:pt x="0" y="24384"/>
                  </a:lnTo>
                  <a:lnTo>
                    <a:pt x="1016507" y="24384"/>
                  </a:lnTo>
                  <a:lnTo>
                    <a:pt x="1016507" y="0"/>
                  </a:lnTo>
                  <a:close/>
                </a:path>
              </a:pathLst>
            </a:custGeom>
            <a:solidFill>
              <a:srgbClr val="BAD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0895" y="3331190"/>
              <a:ext cx="115214" cy="11785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88845" y="4793278"/>
              <a:ext cx="115214" cy="11785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8243849" y="2951949"/>
              <a:ext cx="330835" cy="1824989"/>
            </a:xfrm>
            <a:custGeom>
              <a:avLst/>
              <a:gdLst/>
              <a:ahLst/>
              <a:cxnLst/>
              <a:rect l="l" t="t" r="r" b="b"/>
              <a:pathLst>
                <a:path w="330834" h="1824989">
                  <a:moveTo>
                    <a:pt x="222618" y="44361"/>
                  </a:moveTo>
                  <a:lnTo>
                    <a:pt x="191503" y="16090"/>
                  </a:lnTo>
                  <a:lnTo>
                    <a:pt x="153009" y="1168"/>
                  </a:lnTo>
                  <a:lnTo>
                    <a:pt x="139433" y="0"/>
                  </a:lnTo>
                  <a:lnTo>
                    <a:pt x="136169" y="800"/>
                  </a:lnTo>
                  <a:lnTo>
                    <a:pt x="990" y="322478"/>
                  </a:lnTo>
                  <a:lnTo>
                    <a:pt x="0" y="327190"/>
                  </a:lnTo>
                  <a:lnTo>
                    <a:pt x="673" y="331825"/>
                  </a:lnTo>
                  <a:lnTo>
                    <a:pt x="39039" y="356717"/>
                  </a:lnTo>
                  <a:lnTo>
                    <a:pt x="59791" y="362673"/>
                  </a:lnTo>
                  <a:lnTo>
                    <a:pt x="66573" y="362673"/>
                  </a:lnTo>
                  <a:lnTo>
                    <a:pt x="220929" y="50190"/>
                  </a:lnTo>
                  <a:lnTo>
                    <a:pt x="222618" y="44361"/>
                  </a:lnTo>
                  <a:close/>
                </a:path>
                <a:path w="330834" h="1824989">
                  <a:moveTo>
                    <a:pt x="330568" y="1506448"/>
                  </a:moveTo>
                  <a:lnTo>
                    <a:pt x="299453" y="1478178"/>
                  </a:lnTo>
                  <a:lnTo>
                    <a:pt x="260959" y="1463255"/>
                  </a:lnTo>
                  <a:lnTo>
                    <a:pt x="247383" y="1462087"/>
                  </a:lnTo>
                  <a:lnTo>
                    <a:pt x="244119" y="1462887"/>
                  </a:lnTo>
                  <a:lnTo>
                    <a:pt x="108940" y="1784565"/>
                  </a:lnTo>
                  <a:lnTo>
                    <a:pt x="107950" y="1789277"/>
                  </a:lnTo>
                  <a:lnTo>
                    <a:pt x="108623" y="1793913"/>
                  </a:lnTo>
                  <a:lnTo>
                    <a:pt x="146989" y="1818805"/>
                  </a:lnTo>
                  <a:lnTo>
                    <a:pt x="167741" y="1824761"/>
                  </a:lnTo>
                  <a:lnTo>
                    <a:pt x="174523" y="1824761"/>
                  </a:lnTo>
                  <a:lnTo>
                    <a:pt x="328879" y="1512277"/>
                  </a:lnTo>
                  <a:lnTo>
                    <a:pt x="330568" y="1506448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287527" y="359155"/>
            <a:ext cx="8212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Conv.</a:t>
            </a:r>
            <a:r>
              <a:rPr spc="-20" dirty="0"/>
              <a:t> </a:t>
            </a:r>
            <a:r>
              <a:rPr spc="-5" dirty="0"/>
              <a:t>Mobilitat</a:t>
            </a:r>
            <a:r>
              <a:rPr spc="5" dirty="0"/>
              <a:t> </a:t>
            </a:r>
            <a:r>
              <a:rPr spc="-5" dirty="0"/>
              <a:t>Internacional</a:t>
            </a:r>
            <a:r>
              <a:rPr spc="10" dirty="0"/>
              <a:t> </a:t>
            </a:r>
            <a:r>
              <a:rPr spc="-5" dirty="0"/>
              <a:t>Estudis</a:t>
            </a:r>
            <a:r>
              <a:rPr spc="-10" dirty="0"/>
              <a:t> 24-25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48691" y="4973828"/>
            <a:ext cx="2042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14/03/24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–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20/03/24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18362" y="5521096"/>
            <a:ext cx="903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22</a:t>
            </a:r>
            <a:r>
              <a:rPr sz="1800" b="1" dirty="0">
                <a:latin typeface="Arial"/>
                <a:cs typeface="Arial"/>
              </a:rPr>
              <a:t>/</a:t>
            </a:r>
            <a:r>
              <a:rPr sz="1800" b="1" spc="-20" dirty="0">
                <a:latin typeface="Arial"/>
                <a:cs typeface="Arial"/>
              </a:rPr>
              <a:t>03</a:t>
            </a:r>
            <a:r>
              <a:rPr sz="1800" b="1" dirty="0">
                <a:latin typeface="Arial"/>
                <a:cs typeface="Arial"/>
              </a:rPr>
              <a:t>/</a:t>
            </a:r>
            <a:r>
              <a:rPr sz="1800" b="1" spc="-20" dirty="0">
                <a:latin typeface="Arial"/>
                <a:cs typeface="Arial"/>
              </a:rPr>
              <a:t>24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6484" y="1520444"/>
            <a:ext cx="7998459" cy="3293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Calendari</a:t>
            </a:r>
            <a:r>
              <a:rPr sz="3500" b="1" u="heavy" spc="-5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de</a:t>
            </a:r>
            <a:r>
              <a:rPr sz="3500" b="1" u="heavy" spc="-30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la</a:t>
            </a:r>
            <a:r>
              <a:rPr sz="3500" b="1" u="heavy" spc="-30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spc="-1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convocatòria</a:t>
            </a:r>
            <a:endParaRPr sz="3500" dirty="0">
              <a:latin typeface="Calibri"/>
              <a:cs typeface="Calibri"/>
            </a:endParaRPr>
          </a:p>
          <a:p>
            <a:pPr marL="687705">
              <a:lnSpc>
                <a:spcPct val="100000"/>
              </a:lnSpc>
              <a:spcBef>
                <a:spcPts val="1855"/>
              </a:spcBef>
              <a:tabLst>
                <a:tab pos="4956810" algn="l"/>
              </a:tabLst>
            </a:pP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TERMINI	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PERÍODE</a:t>
            </a:r>
            <a:endParaRPr sz="1800" dirty="0">
              <a:latin typeface="Arial"/>
              <a:cs typeface="Arial"/>
            </a:endParaRPr>
          </a:p>
          <a:p>
            <a:pPr marL="144780" marR="78105" indent="568325">
              <a:lnSpc>
                <a:spcPct val="135000"/>
              </a:lnSpc>
              <a:spcBef>
                <a:spcPts val="10"/>
              </a:spcBef>
              <a:tabLst>
                <a:tab pos="2277745" algn="l"/>
                <a:tab pos="2339975" algn="l"/>
                <a:tab pos="2387600" algn="l"/>
              </a:tabLst>
            </a:pPr>
            <a:r>
              <a:rPr sz="1800" b="1" spc="-15" dirty="0">
                <a:latin typeface="Arial"/>
                <a:cs typeface="Arial"/>
              </a:rPr>
              <a:t>01/12/23			</a:t>
            </a:r>
            <a:r>
              <a:rPr sz="1800" spc="-5" dirty="0">
                <a:latin typeface="Arial MT"/>
                <a:cs typeface="Arial MT"/>
              </a:rPr>
              <a:t>Obertura</a:t>
            </a:r>
            <a:r>
              <a:rPr sz="1800" spc="-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Conv.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Mobilitat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Internacional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Estudis</a:t>
            </a:r>
            <a:r>
              <a:rPr sz="1800" spc="-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  <a:hlinkClick r:id="rId4"/>
              </a:rPr>
              <a:t>2024-25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2700" b="1" spc="-7" baseline="1543" dirty="0">
                <a:latin typeface="Arial"/>
                <a:cs typeface="Arial"/>
              </a:rPr>
              <a:t>1/12/23</a:t>
            </a:r>
            <a:r>
              <a:rPr sz="2700" b="1" spc="-15" baseline="1543" dirty="0">
                <a:latin typeface="Arial"/>
                <a:cs typeface="Arial"/>
              </a:rPr>
              <a:t> </a:t>
            </a:r>
            <a:r>
              <a:rPr sz="2700" b="1" baseline="1543" dirty="0">
                <a:latin typeface="Arial"/>
                <a:cs typeface="Arial"/>
              </a:rPr>
              <a:t>–</a:t>
            </a:r>
            <a:r>
              <a:rPr sz="2700" b="1" spc="-22" baseline="1543" dirty="0">
                <a:latin typeface="Arial"/>
                <a:cs typeface="Arial"/>
              </a:rPr>
              <a:t> 20/02/24	</a:t>
            </a:r>
            <a:r>
              <a:rPr sz="1800" b="1" spc="-5" dirty="0">
                <a:latin typeface="Arial"/>
                <a:cs typeface="Arial"/>
              </a:rPr>
              <a:t>Període </a:t>
            </a:r>
            <a:r>
              <a:rPr sz="1800" b="1" dirty="0">
                <a:latin typeface="Arial"/>
                <a:cs typeface="Arial"/>
              </a:rPr>
              <a:t>de </a:t>
            </a:r>
            <a:r>
              <a:rPr sz="1800" b="1" spc="-5" dirty="0">
                <a:latin typeface="Arial"/>
                <a:cs typeface="Arial"/>
              </a:rPr>
              <a:t>sol·licituds dels estudiants al </a:t>
            </a:r>
            <a:r>
              <a:rPr sz="1800" b="1" spc="-5" dirty="0">
                <a:solidFill>
                  <a:srgbClr val="BADFFF"/>
                </a:solidFill>
                <a:latin typeface="Arial"/>
                <a:cs typeface="Arial"/>
                <a:hlinkClick r:id="rId5"/>
              </a:rPr>
              <a:t>M</a:t>
            </a:r>
            <a:r>
              <a:rPr sz="1800" b="1" spc="-5" dirty="0">
                <a:solidFill>
                  <a:srgbClr val="BADFFF"/>
                </a:solidFill>
                <a:latin typeface="Arial"/>
                <a:cs typeface="Arial"/>
                <a:hlinkClick r:id="rId4"/>
              </a:rPr>
              <a:t>OBOUT </a:t>
            </a:r>
            <a:r>
              <a:rPr sz="1800" b="1" dirty="0">
                <a:solidFill>
                  <a:srgbClr val="BAD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21/02/24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–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27/02/24		</a:t>
            </a:r>
            <a:r>
              <a:rPr sz="1800" spc="-5" dirty="0">
                <a:latin typeface="Arial MT"/>
                <a:cs typeface="Arial MT"/>
              </a:rPr>
              <a:t>Vistiplau dels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responsables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acadèmics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 </a:t>
            </a:r>
            <a:r>
              <a:rPr sz="1800" dirty="0">
                <a:latin typeface="Arial MT"/>
                <a:cs typeface="Arial MT"/>
              </a:rPr>
              <a:t>les </a:t>
            </a:r>
            <a:r>
              <a:rPr sz="1800" spc="-10" dirty="0">
                <a:latin typeface="Arial MT"/>
                <a:cs typeface="Arial MT"/>
              </a:rPr>
              <a:t>pl</a:t>
            </a:r>
            <a:r>
              <a:rPr sz="1800" spc="-10" dirty="0">
                <a:latin typeface="Arial MT"/>
                <a:cs typeface="Arial MT"/>
                <a:hlinkClick r:id="rId4"/>
              </a:rPr>
              <a:t>aces 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b="1" spc="-5" dirty="0">
                <a:latin typeface="Arial"/>
                <a:cs typeface="Arial"/>
              </a:rPr>
              <a:t>28/02/24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–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05/03/24		</a:t>
            </a:r>
            <a:r>
              <a:rPr sz="1800" spc="-5" dirty="0">
                <a:latin typeface="Arial MT"/>
                <a:cs typeface="Arial MT"/>
              </a:rPr>
              <a:t>Atorgament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places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dels responsables </a:t>
            </a:r>
            <a:r>
              <a:rPr sz="1800" dirty="0">
                <a:latin typeface="Arial MT"/>
                <a:cs typeface="Arial MT"/>
              </a:rPr>
              <a:t>dels</a:t>
            </a:r>
            <a:r>
              <a:rPr sz="1800" spc="-5" dirty="0">
                <a:latin typeface="Arial MT"/>
                <a:cs typeface="Arial MT"/>
              </a:rPr>
              <a:t> c</a:t>
            </a:r>
            <a:r>
              <a:rPr sz="1800" spc="-5" dirty="0">
                <a:latin typeface="Arial MT"/>
                <a:cs typeface="Arial MT"/>
                <a:hlinkClick r:id="rId4"/>
              </a:rPr>
              <a:t>entres</a:t>
            </a:r>
            <a:endParaRPr sz="1800" dirty="0">
              <a:latin typeface="Arial MT"/>
              <a:cs typeface="Arial MT"/>
            </a:endParaRPr>
          </a:p>
          <a:p>
            <a:pPr marL="144780" marR="5080" indent="569595">
              <a:lnSpc>
                <a:spcPts val="2920"/>
              </a:lnSpc>
              <a:spcBef>
                <a:spcPts val="95"/>
              </a:spcBef>
              <a:tabLst>
                <a:tab pos="2340610" algn="l"/>
              </a:tabLst>
            </a:pPr>
            <a:r>
              <a:rPr sz="1800" b="1" spc="-15" dirty="0">
                <a:latin typeface="Arial"/>
                <a:cs typeface="Arial"/>
              </a:rPr>
              <a:t>07/03/24	</a:t>
            </a:r>
            <a:r>
              <a:rPr sz="1800" b="1" spc="-5" dirty="0">
                <a:latin typeface="Arial"/>
                <a:cs typeface="Arial"/>
              </a:rPr>
              <a:t>Publicació </a:t>
            </a:r>
            <a:r>
              <a:rPr sz="1800" b="1" dirty="0">
                <a:latin typeface="Arial"/>
                <a:cs typeface="Arial"/>
              </a:rPr>
              <a:t>de la </a:t>
            </a:r>
            <a:r>
              <a:rPr sz="1800" b="1" spc="-5" dirty="0">
                <a:latin typeface="Arial"/>
                <a:cs typeface="Arial"/>
              </a:rPr>
              <a:t>Resolució Provisional de Places 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07/03/24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–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13/03/24	</a:t>
            </a:r>
            <a:r>
              <a:rPr sz="1800" spc="-5" dirty="0">
                <a:latin typeface="Arial MT"/>
                <a:cs typeface="Arial MT"/>
              </a:rPr>
              <a:t>Acceptació/renúncia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plaça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atorgada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l’estudiant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44622" y="4788204"/>
            <a:ext cx="5675630" cy="62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89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Reassignació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places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vacants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dels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responsables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dels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centres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44851" y="5384165"/>
            <a:ext cx="5732780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Resolució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Definitiva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Places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50"/>
              </a:lnSpc>
            </a:pPr>
            <a:r>
              <a:rPr sz="1800" b="1" spc="-5" dirty="0">
                <a:latin typeface="Arial"/>
                <a:cs typeface="Arial"/>
              </a:rPr>
              <a:t>(atorgades,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denegades,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renunciades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desestimades)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4675" y="2188207"/>
            <a:ext cx="2562225" cy="0"/>
          </a:xfrm>
          <a:custGeom>
            <a:avLst/>
            <a:gdLst/>
            <a:ahLst/>
            <a:cxnLst/>
            <a:rect l="l" t="t" r="r" b="b"/>
            <a:pathLst>
              <a:path w="2562225">
                <a:moveTo>
                  <a:pt x="0" y="0"/>
                </a:moveTo>
                <a:lnTo>
                  <a:pt x="2561844" y="0"/>
                </a:lnTo>
              </a:path>
            </a:pathLst>
          </a:custGeom>
          <a:ln w="381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147" y="363728"/>
            <a:ext cx="8212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Conv.</a:t>
            </a:r>
            <a:r>
              <a:rPr spc="-20" dirty="0"/>
              <a:t> </a:t>
            </a:r>
            <a:r>
              <a:rPr spc="-5" dirty="0"/>
              <a:t>Mobilitat</a:t>
            </a:r>
            <a:r>
              <a:rPr spc="5" dirty="0"/>
              <a:t> </a:t>
            </a:r>
            <a:r>
              <a:rPr spc="-5" dirty="0"/>
              <a:t>Internacional</a:t>
            </a:r>
            <a:r>
              <a:rPr spc="10" dirty="0"/>
              <a:t> </a:t>
            </a:r>
            <a:r>
              <a:rPr spc="-5" dirty="0"/>
              <a:t>Estudis</a:t>
            </a:r>
            <a:r>
              <a:rPr spc="-10" dirty="0"/>
              <a:t> 24-25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8423" y="976376"/>
            <a:ext cx="4051300" cy="1147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Tràmits</a:t>
            </a:r>
            <a:r>
              <a:rPr sz="3500" b="1" u="heavy" spc="-4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de</a:t>
            </a:r>
            <a:r>
              <a:rPr sz="3500" b="1" u="heavy" spc="-2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spc="-1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l’estudiant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ABANS</a:t>
            </a:r>
            <a:r>
              <a:rPr sz="24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MARXAR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423" y="6090920"/>
            <a:ext cx="5251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Conveni</a:t>
            </a:r>
            <a:r>
              <a:rPr sz="24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de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Subvenció</a:t>
            </a:r>
            <a:r>
              <a:rPr sz="24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0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OI</a:t>
            </a:r>
            <a:r>
              <a:rPr sz="2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UdG</a:t>
            </a:r>
            <a:r>
              <a:rPr sz="2000" b="1" spc="4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Estudiant)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5906136" y="6008770"/>
            <a:ext cx="2776855" cy="740410"/>
            <a:chOff x="5906136" y="6008770"/>
            <a:chExt cx="2776855" cy="740410"/>
          </a:xfrm>
        </p:grpSpPr>
        <p:sp>
          <p:nvSpPr>
            <p:cNvPr id="9" name="object 9"/>
            <p:cNvSpPr/>
            <p:nvPr/>
          </p:nvSpPr>
          <p:spPr>
            <a:xfrm>
              <a:off x="5918836" y="6021471"/>
              <a:ext cx="2751455" cy="715010"/>
            </a:xfrm>
            <a:custGeom>
              <a:avLst/>
              <a:gdLst/>
              <a:ahLst/>
              <a:cxnLst/>
              <a:rect l="l" t="t" r="r" b="b"/>
              <a:pathLst>
                <a:path w="2751454" h="715009">
                  <a:moveTo>
                    <a:pt x="1622920" y="0"/>
                  </a:moveTo>
                  <a:lnTo>
                    <a:pt x="1552422" y="114"/>
                  </a:lnTo>
                  <a:lnTo>
                    <a:pt x="1482940" y="1524"/>
                  </a:lnTo>
                  <a:lnTo>
                    <a:pt x="1414602" y="4191"/>
                  </a:lnTo>
                  <a:lnTo>
                    <a:pt x="1347533" y="8064"/>
                  </a:lnTo>
                  <a:lnTo>
                    <a:pt x="1281836" y="13106"/>
                  </a:lnTo>
                  <a:lnTo>
                    <a:pt x="1217663" y="19304"/>
                  </a:lnTo>
                  <a:lnTo>
                    <a:pt x="1155115" y="26606"/>
                  </a:lnTo>
                  <a:lnTo>
                    <a:pt x="1094333" y="34975"/>
                  </a:lnTo>
                  <a:lnTo>
                    <a:pt x="1035418" y="44373"/>
                  </a:lnTo>
                  <a:lnTo>
                    <a:pt x="978522" y="54762"/>
                  </a:lnTo>
                  <a:lnTo>
                    <a:pt x="923759" y="66116"/>
                  </a:lnTo>
                  <a:lnTo>
                    <a:pt x="871245" y="78397"/>
                  </a:lnTo>
                  <a:lnTo>
                    <a:pt x="821118" y="91567"/>
                  </a:lnTo>
                  <a:lnTo>
                    <a:pt x="773480" y="105575"/>
                  </a:lnTo>
                  <a:lnTo>
                    <a:pt x="728471" y="120408"/>
                  </a:lnTo>
                  <a:lnTo>
                    <a:pt x="686219" y="136017"/>
                  </a:lnTo>
                  <a:lnTo>
                    <a:pt x="646836" y="152361"/>
                  </a:lnTo>
                  <a:lnTo>
                    <a:pt x="610450" y="169418"/>
                  </a:lnTo>
                  <a:lnTo>
                    <a:pt x="547166" y="205486"/>
                  </a:lnTo>
                  <a:lnTo>
                    <a:pt x="497370" y="243928"/>
                  </a:lnTo>
                  <a:lnTo>
                    <a:pt x="462025" y="284454"/>
                  </a:lnTo>
                  <a:lnTo>
                    <a:pt x="442163" y="326796"/>
                  </a:lnTo>
                  <a:lnTo>
                    <a:pt x="438327" y="348538"/>
                  </a:lnTo>
                  <a:lnTo>
                    <a:pt x="0" y="440613"/>
                  </a:lnTo>
                  <a:lnTo>
                    <a:pt x="511949" y="483019"/>
                  </a:lnTo>
                  <a:lnTo>
                    <a:pt x="536117" y="501332"/>
                  </a:lnTo>
                  <a:lnTo>
                    <a:pt x="563283" y="519061"/>
                  </a:lnTo>
                  <a:lnTo>
                    <a:pt x="626186" y="552704"/>
                  </a:lnTo>
                  <a:lnTo>
                    <a:pt x="661695" y="568553"/>
                  </a:lnTo>
                  <a:lnTo>
                    <a:pt x="699769" y="583717"/>
                  </a:lnTo>
                  <a:lnTo>
                    <a:pt x="740295" y="598195"/>
                  </a:lnTo>
                  <a:lnTo>
                    <a:pt x="783158" y="611936"/>
                  </a:lnTo>
                  <a:lnTo>
                    <a:pt x="828243" y="624928"/>
                  </a:lnTo>
                  <a:lnTo>
                    <a:pt x="875449" y="637159"/>
                  </a:lnTo>
                  <a:lnTo>
                    <a:pt x="924661" y="648576"/>
                  </a:lnTo>
                  <a:lnTo>
                    <a:pt x="975753" y="659180"/>
                  </a:lnTo>
                  <a:lnTo>
                    <a:pt x="1028636" y="668934"/>
                  </a:lnTo>
                  <a:lnTo>
                    <a:pt x="1083195" y="677811"/>
                  </a:lnTo>
                  <a:lnTo>
                    <a:pt x="1139316" y="685800"/>
                  </a:lnTo>
                  <a:lnTo>
                    <a:pt x="1196873" y="692861"/>
                  </a:lnTo>
                  <a:lnTo>
                    <a:pt x="1255776" y="698982"/>
                  </a:lnTo>
                  <a:lnTo>
                    <a:pt x="1315910" y="704126"/>
                  </a:lnTo>
                  <a:lnTo>
                    <a:pt x="1377149" y="708279"/>
                  </a:lnTo>
                  <a:lnTo>
                    <a:pt x="1439405" y="711415"/>
                  </a:lnTo>
                  <a:lnTo>
                    <a:pt x="1502536" y="713511"/>
                  </a:lnTo>
                  <a:lnTo>
                    <a:pt x="1566468" y="714540"/>
                  </a:lnTo>
                  <a:lnTo>
                    <a:pt x="1636966" y="714413"/>
                  </a:lnTo>
                  <a:lnTo>
                    <a:pt x="1706448" y="713016"/>
                  </a:lnTo>
                  <a:lnTo>
                    <a:pt x="1774786" y="710349"/>
                  </a:lnTo>
                  <a:lnTo>
                    <a:pt x="1841855" y="706475"/>
                  </a:lnTo>
                  <a:lnTo>
                    <a:pt x="1907552" y="701421"/>
                  </a:lnTo>
                  <a:lnTo>
                    <a:pt x="1971725" y="695236"/>
                  </a:lnTo>
                  <a:lnTo>
                    <a:pt x="2034273" y="687933"/>
                  </a:lnTo>
                  <a:lnTo>
                    <a:pt x="2095055" y="679564"/>
                  </a:lnTo>
                  <a:lnTo>
                    <a:pt x="2153970" y="670166"/>
                  </a:lnTo>
                  <a:lnTo>
                    <a:pt x="2210866" y="659765"/>
                  </a:lnTo>
                  <a:lnTo>
                    <a:pt x="2265629" y="648411"/>
                  </a:lnTo>
                  <a:lnTo>
                    <a:pt x="2318143" y="636130"/>
                  </a:lnTo>
                  <a:lnTo>
                    <a:pt x="2368270" y="622973"/>
                  </a:lnTo>
                  <a:lnTo>
                    <a:pt x="2415908" y="608952"/>
                  </a:lnTo>
                  <a:lnTo>
                    <a:pt x="2460917" y="594118"/>
                  </a:lnTo>
                  <a:lnTo>
                    <a:pt x="2503170" y="578523"/>
                  </a:lnTo>
                  <a:lnTo>
                    <a:pt x="2542552" y="562165"/>
                  </a:lnTo>
                  <a:lnTo>
                    <a:pt x="2578938" y="545122"/>
                  </a:lnTo>
                  <a:lnTo>
                    <a:pt x="2642222" y="509054"/>
                  </a:lnTo>
                  <a:lnTo>
                    <a:pt x="2692018" y="470598"/>
                  </a:lnTo>
                  <a:lnTo>
                    <a:pt x="2727363" y="430072"/>
                  </a:lnTo>
                  <a:lnTo>
                    <a:pt x="2747238" y="387731"/>
                  </a:lnTo>
                  <a:lnTo>
                    <a:pt x="2751061" y="365988"/>
                  </a:lnTo>
                  <a:lnTo>
                    <a:pt x="2750667" y="344208"/>
                  </a:lnTo>
                  <a:lnTo>
                    <a:pt x="2737510" y="301625"/>
                  </a:lnTo>
                  <a:lnTo>
                    <a:pt x="2708617" y="260604"/>
                  </a:lnTo>
                  <a:lnTo>
                    <a:pt x="2664942" y="221449"/>
                  </a:lnTo>
                  <a:lnTo>
                    <a:pt x="2607437" y="184480"/>
                  </a:lnTo>
                  <a:lnTo>
                    <a:pt x="2537028" y="149974"/>
                  </a:lnTo>
                  <a:lnTo>
                    <a:pt x="2497289" y="133743"/>
                  </a:lnTo>
                  <a:lnTo>
                    <a:pt x="2454668" y="118262"/>
                  </a:lnTo>
                  <a:lnTo>
                    <a:pt x="2409316" y="103543"/>
                  </a:lnTo>
                  <a:lnTo>
                    <a:pt x="2361323" y="89636"/>
                  </a:lnTo>
                  <a:lnTo>
                    <a:pt x="2310803" y="76581"/>
                  </a:lnTo>
                  <a:lnTo>
                    <a:pt x="2257894" y="64414"/>
                  </a:lnTo>
                  <a:lnTo>
                    <a:pt x="2202713" y="53174"/>
                  </a:lnTo>
                  <a:lnTo>
                    <a:pt x="2145360" y="42900"/>
                  </a:lnTo>
                  <a:lnTo>
                    <a:pt x="2085962" y="33629"/>
                  </a:lnTo>
                  <a:lnTo>
                    <a:pt x="2024646" y="25387"/>
                  </a:lnTo>
                  <a:lnTo>
                    <a:pt x="1961527" y="18237"/>
                  </a:lnTo>
                  <a:lnTo>
                    <a:pt x="1896706" y="12204"/>
                  </a:lnTo>
                  <a:lnTo>
                    <a:pt x="1830323" y="7327"/>
                  </a:lnTo>
                  <a:lnTo>
                    <a:pt x="1762480" y="3632"/>
                  </a:lnTo>
                  <a:lnTo>
                    <a:pt x="1693316" y="1181"/>
                  </a:lnTo>
                  <a:lnTo>
                    <a:pt x="16229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18836" y="6021470"/>
              <a:ext cx="2751455" cy="715010"/>
            </a:xfrm>
            <a:custGeom>
              <a:avLst/>
              <a:gdLst/>
              <a:ahLst/>
              <a:cxnLst/>
              <a:rect l="l" t="t" r="r" b="b"/>
              <a:pathLst>
                <a:path w="2751454" h="715009">
                  <a:moveTo>
                    <a:pt x="0" y="440613"/>
                  </a:moveTo>
                  <a:lnTo>
                    <a:pt x="438327" y="348538"/>
                  </a:lnTo>
                  <a:lnTo>
                    <a:pt x="442163" y="326796"/>
                  </a:lnTo>
                  <a:lnTo>
                    <a:pt x="450100" y="305422"/>
                  </a:lnTo>
                  <a:lnTo>
                    <a:pt x="477824" y="263956"/>
                  </a:lnTo>
                  <a:lnTo>
                    <a:pt x="520522" y="224421"/>
                  </a:lnTo>
                  <a:lnTo>
                    <a:pt x="577189" y="187134"/>
                  </a:lnTo>
                  <a:lnTo>
                    <a:pt x="646836" y="152361"/>
                  </a:lnTo>
                  <a:lnTo>
                    <a:pt x="686219" y="136016"/>
                  </a:lnTo>
                  <a:lnTo>
                    <a:pt x="728472" y="120408"/>
                  </a:lnTo>
                  <a:lnTo>
                    <a:pt x="773480" y="105575"/>
                  </a:lnTo>
                  <a:lnTo>
                    <a:pt x="821118" y="91566"/>
                  </a:lnTo>
                  <a:lnTo>
                    <a:pt x="871245" y="78397"/>
                  </a:lnTo>
                  <a:lnTo>
                    <a:pt x="923759" y="66128"/>
                  </a:lnTo>
                  <a:lnTo>
                    <a:pt x="978522" y="54762"/>
                  </a:lnTo>
                  <a:lnTo>
                    <a:pt x="1035418" y="44373"/>
                  </a:lnTo>
                  <a:lnTo>
                    <a:pt x="1094333" y="34975"/>
                  </a:lnTo>
                  <a:lnTo>
                    <a:pt x="1155115" y="26606"/>
                  </a:lnTo>
                  <a:lnTo>
                    <a:pt x="1217663" y="19303"/>
                  </a:lnTo>
                  <a:lnTo>
                    <a:pt x="1281836" y="13106"/>
                  </a:lnTo>
                  <a:lnTo>
                    <a:pt x="1347533" y="8064"/>
                  </a:lnTo>
                  <a:lnTo>
                    <a:pt x="1414602" y="4190"/>
                  </a:lnTo>
                  <a:lnTo>
                    <a:pt x="1482940" y="1523"/>
                  </a:lnTo>
                  <a:lnTo>
                    <a:pt x="1552422" y="114"/>
                  </a:lnTo>
                  <a:lnTo>
                    <a:pt x="1622920" y="0"/>
                  </a:lnTo>
                  <a:lnTo>
                    <a:pt x="1693316" y="1181"/>
                  </a:lnTo>
                  <a:lnTo>
                    <a:pt x="1762480" y="3632"/>
                  </a:lnTo>
                  <a:lnTo>
                    <a:pt x="1830324" y="7327"/>
                  </a:lnTo>
                  <a:lnTo>
                    <a:pt x="1896706" y="12204"/>
                  </a:lnTo>
                  <a:lnTo>
                    <a:pt x="1961527" y="18237"/>
                  </a:lnTo>
                  <a:lnTo>
                    <a:pt x="2024646" y="25387"/>
                  </a:lnTo>
                  <a:lnTo>
                    <a:pt x="2085962" y="33629"/>
                  </a:lnTo>
                  <a:lnTo>
                    <a:pt x="2145360" y="42900"/>
                  </a:lnTo>
                  <a:lnTo>
                    <a:pt x="2202713" y="53174"/>
                  </a:lnTo>
                  <a:lnTo>
                    <a:pt x="2257894" y="64414"/>
                  </a:lnTo>
                  <a:lnTo>
                    <a:pt x="2310803" y="76580"/>
                  </a:lnTo>
                  <a:lnTo>
                    <a:pt x="2361323" y="89636"/>
                  </a:lnTo>
                  <a:lnTo>
                    <a:pt x="2409317" y="103543"/>
                  </a:lnTo>
                  <a:lnTo>
                    <a:pt x="2454668" y="118262"/>
                  </a:lnTo>
                  <a:lnTo>
                    <a:pt x="2497289" y="133756"/>
                  </a:lnTo>
                  <a:lnTo>
                    <a:pt x="2537028" y="149974"/>
                  </a:lnTo>
                  <a:lnTo>
                    <a:pt x="2573782" y="166890"/>
                  </a:lnTo>
                  <a:lnTo>
                    <a:pt x="2637853" y="202679"/>
                  </a:lnTo>
                  <a:lnTo>
                    <a:pt x="2688564" y="240779"/>
                  </a:lnTo>
                  <a:lnTo>
                    <a:pt x="2724962" y="280898"/>
                  </a:lnTo>
                  <a:lnTo>
                    <a:pt x="2746108" y="322745"/>
                  </a:lnTo>
                  <a:lnTo>
                    <a:pt x="2751061" y="365988"/>
                  </a:lnTo>
                  <a:lnTo>
                    <a:pt x="2747225" y="387743"/>
                  </a:lnTo>
                  <a:lnTo>
                    <a:pt x="2727363" y="430072"/>
                  </a:lnTo>
                  <a:lnTo>
                    <a:pt x="2692019" y="470598"/>
                  </a:lnTo>
                  <a:lnTo>
                    <a:pt x="2642222" y="509054"/>
                  </a:lnTo>
                  <a:lnTo>
                    <a:pt x="2578938" y="545122"/>
                  </a:lnTo>
                  <a:lnTo>
                    <a:pt x="2542552" y="562165"/>
                  </a:lnTo>
                  <a:lnTo>
                    <a:pt x="2503170" y="578523"/>
                  </a:lnTo>
                  <a:lnTo>
                    <a:pt x="2460917" y="594118"/>
                  </a:lnTo>
                  <a:lnTo>
                    <a:pt x="2415908" y="608952"/>
                  </a:lnTo>
                  <a:lnTo>
                    <a:pt x="2368270" y="622973"/>
                  </a:lnTo>
                  <a:lnTo>
                    <a:pt x="2318143" y="636130"/>
                  </a:lnTo>
                  <a:lnTo>
                    <a:pt x="2265629" y="648411"/>
                  </a:lnTo>
                  <a:lnTo>
                    <a:pt x="2210866" y="659764"/>
                  </a:lnTo>
                  <a:lnTo>
                    <a:pt x="2153958" y="670166"/>
                  </a:lnTo>
                  <a:lnTo>
                    <a:pt x="2095055" y="679564"/>
                  </a:lnTo>
                  <a:lnTo>
                    <a:pt x="2034273" y="687933"/>
                  </a:lnTo>
                  <a:lnTo>
                    <a:pt x="1971725" y="695236"/>
                  </a:lnTo>
                  <a:lnTo>
                    <a:pt x="1907552" y="701420"/>
                  </a:lnTo>
                  <a:lnTo>
                    <a:pt x="1841855" y="706475"/>
                  </a:lnTo>
                  <a:lnTo>
                    <a:pt x="1774786" y="710349"/>
                  </a:lnTo>
                  <a:lnTo>
                    <a:pt x="1706448" y="713016"/>
                  </a:lnTo>
                  <a:lnTo>
                    <a:pt x="1636966" y="714425"/>
                  </a:lnTo>
                  <a:lnTo>
                    <a:pt x="1566468" y="714540"/>
                  </a:lnTo>
                  <a:lnTo>
                    <a:pt x="1502537" y="713511"/>
                  </a:lnTo>
                  <a:lnTo>
                    <a:pt x="1439405" y="711415"/>
                  </a:lnTo>
                  <a:lnTo>
                    <a:pt x="1377149" y="708278"/>
                  </a:lnTo>
                  <a:lnTo>
                    <a:pt x="1315910" y="704126"/>
                  </a:lnTo>
                  <a:lnTo>
                    <a:pt x="1255776" y="698982"/>
                  </a:lnTo>
                  <a:lnTo>
                    <a:pt x="1196873" y="692861"/>
                  </a:lnTo>
                  <a:lnTo>
                    <a:pt x="1139317" y="685799"/>
                  </a:lnTo>
                  <a:lnTo>
                    <a:pt x="1083195" y="677811"/>
                  </a:lnTo>
                  <a:lnTo>
                    <a:pt x="1028636" y="668934"/>
                  </a:lnTo>
                  <a:lnTo>
                    <a:pt x="975753" y="659180"/>
                  </a:lnTo>
                  <a:lnTo>
                    <a:pt x="924661" y="648576"/>
                  </a:lnTo>
                  <a:lnTo>
                    <a:pt x="875449" y="637158"/>
                  </a:lnTo>
                  <a:lnTo>
                    <a:pt x="828243" y="624941"/>
                  </a:lnTo>
                  <a:lnTo>
                    <a:pt x="783158" y="611936"/>
                  </a:lnTo>
                  <a:lnTo>
                    <a:pt x="740295" y="598195"/>
                  </a:lnTo>
                  <a:lnTo>
                    <a:pt x="699770" y="583717"/>
                  </a:lnTo>
                  <a:lnTo>
                    <a:pt x="661695" y="568553"/>
                  </a:lnTo>
                  <a:lnTo>
                    <a:pt x="626186" y="552703"/>
                  </a:lnTo>
                  <a:lnTo>
                    <a:pt x="563283" y="519061"/>
                  </a:lnTo>
                  <a:lnTo>
                    <a:pt x="511949" y="483019"/>
                  </a:lnTo>
                  <a:lnTo>
                    <a:pt x="0" y="440613"/>
                  </a:lnTo>
                  <a:close/>
                </a:path>
              </a:pathLst>
            </a:custGeom>
            <a:ln w="25399">
              <a:solidFill>
                <a:srgbClr val="FCA3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51557" y="6188156"/>
              <a:ext cx="222885" cy="363220"/>
            </a:xfrm>
            <a:custGeom>
              <a:avLst/>
              <a:gdLst/>
              <a:ahLst/>
              <a:cxnLst/>
              <a:rect l="l" t="t" r="r" b="b"/>
              <a:pathLst>
                <a:path w="222884" h="363220">
                  <a:moveTo>
                    <a:pt x="139433" y="0"/>
                  </a:moveTo>
                  <a:lnTo>
                    <a:pt x="990" y="322478"/>
                  </a:lnTo>
                  <a:lnTo>
                    <a:pt x="0" y="327190"/>
                  </a:lnTo>
                  <a:lnTo>
                    <a:pt x="673" y="331825"/>
                  </a:lnTo>
                  <a:lnTo>
                    <a:pt x="39039" y="356717"/>
                  </a:lnTo>
                  <a:lnTo>
                    <a:pt x="59791" y="362673"/>
                  </a:lnTo>
                  <a:lnTo>
                    <a:pt x="66573" y="362673"/>
                  </a:lnTo>
                  <a:lnTo>
                    <a:pt x="220929" y="50190"/>
                  </a:lnTo>
                  <a:lnTo>
                    <a:pt x="222618" y="44361"/>
                  </a:lnTo>
                  <a:lnTo>
                    <a:pt x="221564" y="38747"/>
                  </a:lnTo>
                  <a:lnTo>
                    <a:pt x="173342" y="8089"/>
                  </a:lnTo>
                  <a:lnTo>
                    <a:pt x="139433" y="0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8603" y="6567403"/>
              <a:ext cx="115214" cy="11785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598423" y="2079751"/>
            <a:ext cx="7663815" cy="430657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1)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Tràmits</a:t>
            </a:r>
            <a:r>
              <a:rPr sz="24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Facultat</a:t>
            </a:r>
            <a:endParaRPr sz="24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155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Acord</a:t>
            </a:r>
            <a:r>
              <a:rPr sz="2400" b="1" spc="-5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d’estudis</a:t>
            </a:r>
            <a:r>
              <a:rPr sz="2400" b="1" spc="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Facultat Dret</a:t>
            </a:r>
            <a:r>
              <a:rPr sz="2000" b="1" u="heavy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UdG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 Univ.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destí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Estudiant)</a:t>
            </a:r>
            <a:endParaRPr sz="20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150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Contractar</a:t>
            </a:r>
            <a:r>
              <a:rPr sz="2400" b="1" spc="-40" dirty="0">
                <a:solidFill>
                  <a:srgbClr val="BADFFF"/>
                </a:solidFill>
                <a:latin typeface="Calibri"/>
                <a:cs typeface="Calibri"/>
              </a:rPr>
              <a:t> </a:t>
            </a:r>
            <a:r>
              <a:rPr sz="24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Assegurança</a:t>
            </a:r>
            <a:r>
              <a:rPr sz="2400" b="1" u="heavy" spc="-20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4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Mobilitat</a:t>
            </a:r>
            <a:r>
              <a:rPr sz="2400" b="1" u="heavy" spc="-2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400" b="1" u="heavy" spc="-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Internacional</a:t>
            </a:r>
            <a:r>
              <a:rPr sz="2400" b="1" u="heavy" spc="-30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400" b="1" u="heavy" spc="-15" dirty="0">
                <a:solidFill>
                  <a:srgbClr val="BADFFF"/>
                </a:solidFill>
                <a:uFill>
                  <a:solidFill>
                    <a:srgbClr val="BADFFF"/>
                  </a:solidFill>
                </a:uFill>
                <a:latin typeface="Calibri"/>
                <a:cs typeface="Calibri"/>
                <a:hlinkClick r:id="rId3"/>
              </a:rPr>
              <a:t>Obligatòria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2)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Tràmits</a:t>
            </a:r>
            <a:r>
              <a:rPr sz="24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Oficina</a:t>
            </a:r>
            <a:r>
              <a:rPr sz="24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Internacional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UdG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(OI)</a:t>
            </a:r>
            <a:endParaRPr sz="24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155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Dades</a:t>
            </a:r>
            <a:r>
              <a:rPr sz="2400" b="1" spc="-3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bancàries MOBOUT</a:t>
            </a:r>
            <a:r>
              <a:rPr sz="24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(Cal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titular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adjuntar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comprovant)</a:t>
            </a:r>
            <a:endParaRPr sz="20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115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-Mobilitats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24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ajut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 Erasmus+:</a:t>
            </a:r>
            <a:endParaRPr sz="24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Test</a:t>
            </a:r>
            <a:r>
              <a:rPr sz="24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online</a:t>
            </a:r>
            <a:r>
              <a:rPr sz="2400" b="1" spc="-1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de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nivell</a:t>
            </a:r>
            <a:r>
              <a:rPr sz="2400" b="1" spc="-2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de</a:t>
            </a:r>
            <a:r>
              <a:rPr sz="2400" b="1" spc="1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llengua OLS 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(Només</a:t>
            </a:r>
            <a:r>
              <a:rPr sz="2400" b="1" spc="-2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CA301"/>
                </a:solidFill>
                <a:latin typeface="Calibri"/>
                <a:cs typeface="Calibri"/>
              </a:rPr>
              <a:t>recomanat)</a:t>
            </a:r>
            <a:endParaRPr sz="2400">
              <a:latin typeface="Calibri"/>
              <a:cs typeface="Calibri"/>
            </a:endParaRPr>
          </a:p>
          <a:p>
            <a:pPr marL="193675">
              <a:lnSpc>
                <a:spcPct val="100000"/>
              </a:lnSpc>
              <a:spcBef>
                <a:spcPts val="4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(Comissió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Europea, Online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Linguistic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OLS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Estudiant)</a:t>
            </a:r>
            <a:endParaRPr sz="2000">
              <a:latin typeface="Calibri"/>
              <a:cs typeface="Calibri"/>
            </a:endParaRPr>
          </a:p>
          <a:p>
            <a:pPr marR="85090" algn="r">
              <a:lnSpc>
                <a:spcPct val="100000"/>
              </a:lnSpc>
              <a:spcBef>
                <a:spcPts val="835"/>
              </a:spcBef>
            </a:pPr>
            <a:r>
              <a:rPr sz="1800" spc="-5" dirty="0">
                <a:latin typeface="Arial MT"/>
                <a:cs typeface="Arial MT"/>
              </a:rPr>
              <a:t>C</a:t>
            </a:r>
            <a:r>
              <a:rPr sz="1800" spc="-10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l</a:t>
            </a:r>
            <a:r>
              <a:rPr sz="1800" spc="-1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i</a:t>
            </a:r>
            <a:r>
              <a:rPr sz="1800" spc="5" dirty="0">
                <a:latin typeface="Arial MT"/>
                <a:cs typeface="Arial MT"/>
                <a:hlinkClick r:id="rId4"/>
              </a:rPr>
              <a:t>g</a:t>
            </a:r>
            <a:r>
              <a:rPr sz="1800" spc="-10" dirty="0">
                <a:latin typeface="Arial MT"/>
                <a:cs typeface="Arial MT"/>
                <a:hlinkClick r:id="rId4"/>
              </a:rPr>
              <a:t>na</a:t>
            </a:r>
            <a:r>
              <a:rPr sz="1800" dirty="0">
                <a:latin typeface="Arial MT"/>
                <a:cs typeface="Arial MT"/>
                <a:hlinkClick r:id="rId4"/>
              </a:rPr>
              <a:t>t</a:t>
            </a:r>
            <a:r>
              <a:rPr sz="1800" spc="-10" dirty="0">
                <a:latin typeface="Arial MT"/>
                <a:cs typeface="Arial MT"/>
                <a:hlinkClick r:id="rId4"/>
              </a:rPr>
              <a:t>u</a:t>
            </a:r>
            <a:r>
              <a:rPr sz="1800" spc="10" dirty="0">
                <a:latin typeface="Arial MT"/>
                <a:cs typeface="Arial MT"/>
                <a:hlinkClick r:id="rId4"/>
              </a:rPr>
              <a:t>r</a:t>
            </a:r>
            <a:r>
              <a:rPr sz="1800" dirty="0">
                <a:latin typeface="Arial MT"/>
                <a:cs typeface="Arial MT"/>
                <a:hlinkClick r:id="rId4"/>
              </a:rPr>
              <a:t>a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47484" y="6357696"/>
            <a:ext cx="1117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Arial MT"/>
                <a:cs typeface="Arial MT"/>
              </a:rPr>
              <a:t>elect</a:t>
            </a:r>
            <a:r>
              <a:rPr sz="1800" spc="-15" dirty="0">
                <a:latin typeface="Arial MT"/>
                <a:cs typeface="Arial MT"/>
                <a:hlinkClick r:id="rId4"/>
              </a:rPr>
              <a:t>rònica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4675" y="2188207"/>
            <a:ext cx="3100070" cy="0"/>
          </a:xfrm>
          <a:custGeom>
            <a:avLst/>
            <a:gdLst/>
            <a:ahLst/>
            <a:cxnLst/>
            <a:rect l="l" t="t" r="r" b="b"/>
            <a:pathLst>
              <a:path w="3100070">
                <a:moveTo>
                  <a:pt x="0" y="0"/>
                </a:moveTo>
                <a:lnTo>
                  <a:pt x="3099816" y="0"/>
                </a:lnTo>
              </a:path>
            </a:pathLst>
          </a:custGeom>
          <a:ln w="381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177788" y="5661023"/>
            <a:ext cx="3286125" cy="890905"/>
            <a:chOff x="5177788" y="5661023"/>
            <a:chExt cx="3286125" cy="890905"/>
          </a:xfrm>
        </p:grpSpPr>
        <p:sp>
          <p:nvSpPr>
            <p:cNvPr id="4" name="object 4"/>
            <p:cNvSpPr/>
            <p:nvPr/>
          </p:nvSpPr>
          <p:spPr>
            <a:xfrm>
              <a:off x="5182549" y="5665786"/>
              <a:ext cx="3276600" cy="881380"/>
            </a:xfrm>
            <a:custGeom>
              <a:avLst/>
              <a:gdLst/>
              <a:ahLst/>
              <a:cxnLst/>
              <a:rect l="l" t="t" r="r" b="b"/>
              <a:pathLst>
                <a:path w="3276600" h="881379">
                  <a:moveTo>
                    <a:pt x="1638300" y="0"/>
                  </a:moveTo>
                  <a:lnTo>
                    <a:pt x="1567230" y="406"/>
                  </a:lnTo>
                  <a:lnTo>
                    <a:pt x="1496936" y="1612"/>
                  </a:lnTo>
                  <a:lnTo>
                    <a:pt x="1427480" y="3606"/>
                  </a:lnTo>
                  <a:lnTo>
                    <a:pt x="1358925" y="6375"/>
                  </a:lnTo>
                  <a:lnTo>
                    <a:pt x="1291310" y="9893"/>
                  </a:lnTo>
                  <a:lnTo>
                    <a:pt x="1224737" y="14147"/>
                  </a:lnTo>
                  <a:lnTo>
                    <a:pt x="1159230" y="19126"/>
                  </a:lnTo>
                  <a:lnTo>
                    <a:pt x="1094867" y="24803"/>
                  </a:lnTo>
                  <a:lnTo>
                    <a:pt x="1031709" y="31178"/>
                  </a:lnTo>
                  <a:lnTo>
                    <a:pt x="969810" y="38214"/>
                  </a:lnTo>
                  <a:lnTo>
                    <a:pt x="909243" y="45910"/>
                  </a:lnTo>
                  <a:lnTo>
                    <a:pt x="850074" y="54228"/>
                  </a:lnTo>
                  <a:lnTo>
                    <a:pt x="792340" y="63182"/>
                  </a:lnTo>
                  <a:lnTo>
                    <a:pt x="736117" y="72732"/>
                  </a:lnTo>
                  <a:lnTo>
                    <a:pt x="681469" y="82880"/>
                  </a:lnTo>
                  <a:lnTo>
                    <a:pt x="628459" y="93598"/>
                  </a:lnTo>
                  <a:lnTo>
                    <a:pt x="577151" y="104863"/>
                  </a:lnTo>
                  <a:lnTo>
                    <a:pt x="527583" y="116674"/>
                  </a:lnTo>
                  <a:lnTo>
                    <a:pt x="479844" y="129006"/>
                  </a:lnTo>
                  <a:lnTo>
                    <a:pt x="433984" y="141833"/>
                  </a:lnTo>
                  <a:lnTo>
                    <a:pt x="390067" y="155155"/>
                  </a:lnTo>
                  <a:lnTo>
                    <a:pt x="348145" y="168960"/>
                  </a:lnTo>
                  <a:lnTo>
                    <a:pt x="308292" y="183210"/>
                  </a:lnTo>
                  <a:lnTo>
                    <a:pt x="270560" y="197904"/>
                  </a:lnTo>
                  <a:lnTo>
                    <a:pt x="235026" y="213017"/>
                  </a:lnTo>
                  <a:lnTo>
                    <a:pt x="170751" y="244436"/>
                  </a:lnTo>
                  <a:lnTo>
                    <a:pt x="115963" y="277367"/>
                  </a:lnTo>
                  <a:lnTo>
                    <a:pt x="71158" y="311645"/>
                  </a:lnTo>
                  <a:lnTo>
                    <a:pt x="36817" y="347154"/>
                  </a:lnTo>
                  <a:lnTo>
                    <a:pt x="13436" y="383755"/>
                  </a:lnTo>
                  <a:lnTo>
                    <a:pt x="1511" y="421335"/>
                  </a:lnTo>
                  <a:lnTo>
                    <a:pt x="0" y="440435"/>
                  </a:lnTo>
                  <a:lnTo>
                    <a:pt x="1511" y="459536"/>
                  </a:lnTo>
                  <a:lnTo>
                    <a:pt x="13436" y="497116"/>
                  </a:lnTo>
                  <a:lnTo>
                    <a:pt x="36817" y="533717"/>
                  </a:lnTo>
                  <a:lnTo>
                    <a:pt x="71158" y="569226"/>
                  </a:lnTo>
                  <a:lnTo>
                    <a:pt x="115963" y="603503"/>
                  </a:lnTo>
                  <a:lnTo>
                    <a:pt x="170751" y="636435"/>
                  </a:lnTo>
                  <a:lnTo>
                    <a:pt x="235026" y="667854"/>
                  </a:lnTo>
                  <a:lnTo>
                    <a:pt x="270560" y="682967"/>
                  </a:lnTo>
                  <a:lnTo>
                    <a:pt x="308292" y="697661"/>
                  </a:lnTo>
                  <a:lnTo>
                    <a:pt x="348145" y="711911"/>
                  </a:lnTo>
                  <a:lnTo>
                    <a:pt x="390067" y="725716"/>
                  </a:lnTo>
                  <a:lnTo>
                    <a:pt x="433984" y="739038"/>
                  </a:lnTo>
                  <a:lnTo>
                    <a:pt x="479844" y="751865"/>
                  </a:lnTo>
                  <a:lnTo>
                    <a:pt x="527583" y="764197"/>
                  </a:lnTo>
                  <a:lnTo>
                    <a:pt x="577151" y="776008"/>
                  </a:lnTo>
                  <a:lnTo>
                    <a:pt x="628459" y="787272"/>
                  </a:lnTo>
                  <a:lnTo>
                    <a:pt x="681469" y="797991"/>
                  </a:lnTo>
                  <a:lnTo>
                    <a:pt x="736117" y="808126"/>
                  </a:lnTo>
                  <a:lnTo>
                    <a:pt x="792340" y="817689"/>
                  </a:lnTo>
                  <a:lnTo>
                    <a:pt x="850074" y="826642"/>
                  </a:lnTo>
                  <a:lnTo>
                    <a:pt x="909243" y="834961"/>
                  </a:lnTo>
                  <a:lnTo>
                    <a:pt x="969810" y="842657"/>
                  </a:lnTo>
                  <a:lnTo>
                    <a:pt x="1031709" y="849693"/>
                  </a:lnTo>
                  <a:lnTo>
                    <a:pt x="1094867" y="856056"/>
                  </a:lnTo>
                  <a:lnTo>
                    <a:pt x="1159230" y="861745"/>
                  </a:lnTo>
                  <a:lnTo>
                    <a:pt x="1224737" y="866724"/>
                  </a:lnTo>
                  <a:lnTo>
                    <a:pt x="1291310" y="870978"/>
                  </a:lnTo>
                  <a:lnTo>
                    <a:pt x="1358925" y="874496"/>
                  </a:lnTo>
                  <a:lnTo>
                    <a:pt x="1427480" y="877265"/>
                  </a:lnTo>
                  <a:lnTo>
                    <a:pt x="1496936" y="879259"/>
                  </a:lnTo>
                  <a:lnTo>
                    <a:pt x="1567230" y="880465"/>
                  </a:lnTo>
                  <a:lnTo>
                    <a:pt x="1638300" y="880871"/>
                  </a:lnTo>
                  <a:lnTo>
                    <a:pt x="1709369" y="880465"/>
                  </a:lnTo>
                  <a:lnTo>
                    <a:pt x="1779663" y="879259"/>
                  </a:lnTo>
                  <a:lnTo>
                    <a:pt x="1849120" y="877265"/>
                  </a:lnTo>
                  <a:lnTo>
                    <a:pt x="1917674" y="874496"/>
                  </a:lnTo>
                  <a:lnTo>
                    <a:pt x="1985289" y="870978"/>
                  </a:lnTo>
                  <a:lnTo>
                    <a:pt x="2051862" y="866724"/>
                  </a:lnTo>
                  <a:lnTo>
                    <a:pt x="2117369" y="861745"/>
                  </a:lnTo>
                  <a:lnTo>
                    <a:pt x="2181733" y="856056"/>
                  </a:lnTo>
                  <a:lnTo>
                    <a:pt x="2244890" y="849693"/>
                  </a:lnTo>
                  <a:lnTo>
                    <a:pt x="2306789" y="842657"/>
                  </a:lnTo>
                  <a:lnTo>
                    <a:pt x="2367356" y="834961"/>
                  </a:lnTo>
                  <a:lnTo>
                    <a:pt x="2426525" y="826642"/>
                  </a:lnTo>
                  <a:lnTo>
                    <a:pt x="2484259" y="817689"/>
                  </a:lnTo>
                  <a:lnTo>
                    <a:pt x="2540482" y="808126"/>
                  </a:lnTo>
                  <a:lnTo>
                    <a:pt x="2595130" y="797991"/>
                  </a:lnTo>
                  <a:lnTo>
                    <a:pt x="2648140" y="787272"/>
                  </a:lnTo>
                  <a:lnTo>
                    <a:pt x="2699448" y="776008"/>
                  </a:lnTo>
                  <a:lnTo>
                    <a:pt x="2749016" y="764197"/>
                  </a:lnTo>
                  <a:lnTo>
                    <a:pt x="2796755" y="751865"/>
                  </a:lnTo>
                  <a:lnTo>
                    <a:pt x="2842615" y="739038"/>
                  </a:lnTo>
                  <a:lnTo>
                    <a:pt x="2886532" y="725716"/>
                  </a:lnTo>
                  <a:lnTo>
                    <a:pt x="2928454" y="711911"/>
                  </a:lnTo>
                  <a:lnTo>
                    <a:pt x="2968307" y="697661"/>
                  </a:lnTo>
                  <a:lnTo>
                    <a:pt x="3006039" y="682967"/>
                  </a:lnTo>
                  <a:lnTo>
                    <a:pt x="3041573" y="667854"/>
                  </a:lnTo>
                  <a:lnTo>
                    <a:pt x="3105848" y="636435"/>
                  </a:lnTo>
                  <a:lnTo>
                    <a:pt x="3160636" y="603503"/>
                  </a:lnTo>
                  <a:lnTo>
                    <a:pt x="3205441" y="569226"/>
                  </a:lnTo>
                  <a:lnTo>
                    <a:pt x="3239782" y="533717"/>
                  </a:lnTo>
                  <a:lnTo>
                    <a:pt x="3263163" y="497116"/>
                  </a:lnTo>
                  <a:lnTo>
                    <a:pt x="3275088" y="459536"/>
                  </a:lnTo>
                  <a:lnTo>
                    <a:pt x="3276600" y="440435"/>
                  </a:lnTo>
                  <a:lnTo>
                    <a:pt x="3275088" y="421335"/>
                  </a:lnTo>
                  <a:lnTo>
                    <a:pt x="3263163" y="383755"/>
                  </a:lnTo>
                  <a:lnTo>
                    <a:pt x="3239782" y="347154"/>
                  </a:lnTo>
                  <a:lnTo>
                    <a:pt x="3205441" y="311645"/>
                  </a:lnTo>
                  <a:lnTo>
                    <a:pt x="3160636" y="277367"/>
                  </a:lnTo>
                  <a:lnTo>
                    <a:pt x="3105848" y="244436"/>
                  </a:lnTo>
                  <a:lnTo>
                    <a:pt x="3041573" y="213017"/>
                  </a:lnTo>
                  <a:lnTo>
                    <a:pt x="3006039" y="197904"/>
                  </a:lnTo>
                  <a:lnTo>
                    <a:pt x="2968307" y="183210"/>
                  </a:lnTo>
                  <a:lnTo>
                    <a:pt x="2928454" y="168960"/>
                  </a:lnTo>
                  <a:lnTo>
                    <a:pt x="2886532" y="155155"/>
                  </a:lnTo>
                  <a:lnTo>
                    <a:pt x="2842615" y="141833"/>
                  </a:lnTo>
                  <a:lnTo>
                    <a:pt x="2796755" y="129006"/>
                  </a:lnTo>
                  <a:lnTo>
                    <a:pt x="2749016" y="116674"/>
                  </a:lnTo>
                  <a:lnTo>
                    <a:pt x="2699448" y="104863"/>
                  </a:lnTo>
                  <a:lnTo>
                    <a:pt x="2648140" y="93598"/>
                  </a:lnTo>
                  <a:lnTo>
                    <a:pt x="2595130" y="82880"/>
                  </a:lnTo>
                  <a:lnTo>
                    <a:pt x="2540482" y="72732"/>
                  </a:lnTo>
                  <a:lnTo>
                    <a:pt x="2484259" y="63182"/>
                  </a:lnTo>
                  <a:lnTo>
                    <a:pt x="2426525" y="54228"/>
                  </a:lnTo>
                  <a:lnTo>
                    <a:pt x="2367356" y="45910"/>
                  </a:lnTo>
                  <a:lnTo>
                    <a:pt x="2306789" y="38214"/>
                  </a:lnTo>
                  <a:lnTo>
                    <a:pt x="2244890" y="31178"/>
                  </a:lnTo>
                  <a:lnTo>
                    <a:pt x="2181733" y="24803"/>
                  </a:lnTo>
                  <a:lnTo>
                    <a:pt x="2117369" y="19126"/>
                  </a:lnTo>
                  <a:lnTo>
                    <a:pt x="2051862" y="14147"/>
                  </a:lnTo>
                  <a:lnTo>
                    <a:pt x="1985289" y="9893"/>
                  </a:lnTo>
                  <a:lnTo>
                    <a:pt x="1917674" y="6375"/>
                  </a:lnTo>
                  <a:lnTo>
                    <a:pt x="1849120" y="3606"/>
                  </a:lnTo>
                  <a:lnTo>
                    <a:pt x="1779663" y="1612"/>
                  </a:lnTo>
                  <a:lnTo>
                    <a:pt x="1709369" y="406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FCA3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82551" y="5665786"/>
              <a:ext cx="3276600" cy="881380"/>
            </a:xfrm>
            <a:custGeom>
              <a:avLst/>
              <a:gdLst/>
              <a:ahLst/>
              <a:cxnLst/>
              <a:rect l="l" t="t" r="r" b="b"/>
              <a:pathLst>
                <a:path w="3276600" h="881379">
                  <a:moveTo>
                    <a:pt x="0" y="440435"/>
                  </a:moveTo>
                  <a:lnTo>
                    <a:pt x="6007" y="402437"/>
                  </a:lnTo>
                  <a:lnTo>
                    <a:pt x="23723" y="365328"/>
                  </a:lnTo>
                  <a:lnTo>
                    <a:pt x="52641" y="329260"/>
                  </a:lnTo>
                  <a:lnTo>
                    <a:pt x="92278" y="294347"/>
                  </a:lnTo>
                  <a:lnTo>
                    <a:pt x="142138" y="260718"/>
                  </a:lnTo>
                  <a:lnTo>
                    <a:pt x="201726" y="228536"/>
                  </a:lnTo>
                  <a:lnTo>
                    <a:pt x="270560" y="197904"/>
                  </a:lnTo>
                  <a:lnTo>
                    <a:pt x="308292" y="183210"/>
                  </a:lnTo>
                  <a:lnTo>
                    <a:pt x="348145" y="168960"/>
                  </a:lnTo>
                  <a:lnTo>
                    <a:pt x="390067" y="155155"/>
                  </a:lnTo>
                  <a:lnTo>
                    <a:pt x="433984" y="141833"/>
                  </a:lnTo>
                  <a:lnTo>
                    <a:pt x="479844" y="129006"/>
                  </a:lnTo>
                  <a:lnTo>
                    <a:pt x="527583" y="116674"/>
                  </a:lnTo>
                  <a:lnTo>
                    <a:pt x="577151" y="104863"/>
                  </a:lnTo>
                  <a:lnTo>
                    <a:pt x="628459" y="93598"/>
                  </a:lnTo>
                  <a:lnTo>
                    <a:pt x="681469" y="82880"/>
                  </a:lnTo>
                  <a:lnTo>
                    <a:pt x="736117" y="72732"/>
                  </a:lnTo>
                  <a:lnTo>
                    <a:pt x="792340" y="63182"/>
                  </a:lnTo>
                  <a:lnTo>
                    <a:pt x="850061" y="54228"/>
                  </a:lnTo>
                  <a:lnTo>
                    <a:pt x="909243" y="45910"/>
                  </a:lnTo>
                  <a:lnTo>
                    <a:pt x="969810" y="38214"/>
                  </a:lnTo>
                  <a:lnTo>
                    <a:pt x="1031709" y="31178"/>
                  </a:lnTo>
                  <a:lnTo>
                    <a:pt x="1094867" y="24803"/>
                  </a:lnTo>
                  <a:lnTo>
                    <a:pt x="1159230" y="19126"/>
                  </a:lnTo>
                  <a:lnTo>
                    <a:pt x="1224737" y="14147"/>
                  </a:lnTo>
                  <a:lnTo>
                    <a:pt x="1291310" y="9893"/>
                  </a:lnTo>
                  <a:lnTo>
                    <a:pt x="1358925" y="6375"/>
                  </a:lnTo>
                  <a:lnTo>
                    <a:pt x="1427480" y="3606"/>
                  </a:lnTo>
                  <a:lnTo>
                    <a:pt x="1496936" y="1612"/>
                  </a:lnTo>
                  <a:lnTo>
                    <a:pt x="1567230" y="406"/>
                  </a:lnTo>
                  <a:lnTo>
                    <a:pt x="1638300" y="0"/>
                  </a:lnTo>
                  <a:lnTo>
                    <a:pt x="1709369" y="406"/>
                  </a:lnTo>
                  <a:lnTo>
                    <a:pt x="1779663" y="1612"/>
                  </a:lnTo>
                  <a:lnTo>
                    <a:pt x="1849120" y="3606"/>
                  </a:lnTo>
                  <a:lnTo>
                    <a:pt x="1917674" y="6375"/>
                  </a:lnTo>
                  <a:lnTo>
                    <a:pt x="1985289" y="9893"/>
                  </a:lnTo>
                  <a:lnTo>
                    <a:pt x="2051862" y="14147"/>
                  </a:lnTo>
                  <a:lnTo>
                    <a:pt x="2117369" y="19126"/>
                  </a:lnTo>
                  <a:lnTo>
                    <a:pt x="2181733" y="24803"/>
                  </a:lnTo>
                  <a:lnTo>
                    <a:pt x="2244890" y="31178"/>
                  </a:lnTo>
                  <a:lnTo>
                    <a:pt x="2306789" y="38214"/>
                  </a:lnTo>
                  <a:lnTo>
                    <a:pt x="2367356" y="45910"/>
                  </a:lnTo>
                  <a:lnTo>
                    <a:pt x="2426525" y="54228"/>
                  </a:lnTo>
                  <a:lnTo>
                    <a:pt x="2484259" y="63182"/>
                  </a:lnTo>
                  <a:lnTo>
                    <a:pt x="2540482" y="72732"/>
                  </a:lnTo>
                  <a:lnTo>
                    <a:pt x="2595130" y="82880"/>
                  </a:lnTo>
                  <a:lnTo>
                    <a:pt x="2648140" y="93598"/>
                  </a:lnTo>
                  <a:lnTo>
                    <a:pt x="2699448" y="104863"/>
                  </a:lnTo>
                  <a:lnTo>
                    <a:pt x="2749016" y="116674"/>
                  </a:lnTo>
                  <a:lnTo>
                    <a:pt x="2796755" y="129006"/>
                  </a:lnTo>
                  <a:lnTo>
                    <a:pt x="2842615" y="141833"/>
                  </a:lnTo>
                  <a:lnTo>
                    <a:pt x="2886532" y="155155"/>
                  </a:lnTo>
                  <a:lnTo>
                    <a:pt x="2928454" y="168960"/>
                  </a:lnTo>
                  <a:lnTo>
                    <a:pt x="2968307" y="183210"/>
                  </a:lnTo>
                  <a:lnTo>
                    <a:pt x="3006039" y="197904"/>
                  </a:lnTo>
                  <a:lnTo>
                    <a:pt x="3041573" y="213017"/>
                  </a:lnTo>
                  <a:lnTo>
                    <a:pt x="3105848" y="244436"/>
                  </a:lnTo>
                  <a:lnTo>
                    <a:pt x="3160636" y="277367"/>
                  </a:lnTo>
                  <a:lnTo>
                    <a:pt x="3205441" y="311645"/>
                  </a:lnTo>
                  <a:lnTo>
                    <a:pt x="3239782" y="347154"/>
                  </a:lnTo>
                  <a:lnTo>
                    <a:pt x="3263163" y="383755"/>
                  </a:lnTo>
                  <a:lnTo>
                    <a:pt x="3275088" y="421335"/>
                  </a:lnTo>
                  <a:lnTo>
                    <a:pt x="3276600" y="440435"/>
                  </a:lnTo>
                  <a:lnTo>
                    <a:pt x="3275088" y="459536"/>
                  </a:lnTo>
                  <a:lnTo>
                    <a:pt x="3263163" y="497116"/>
                  </a:lnTo>
                  <a:lnTo>
                    <a:pt x="3239782" y="533717"/>
                  </a:lnTo>
                  <a:lnTo>
                    <a:pt x="3205441" y="569226"/>
                  </a:lnTo>
                  <a:lnTo>
                    <a:pt x="3160636" y="603503"/>
                  </a:lnTo>
                  <a:lnTo>
                    <a:pt x="3105848" y="636435"/>
                  </a:lnTo>
                  <a:lnTo>
                    <a:pt x="3041573" y="667854"/>
                  </a:lnTo>
                  <a:lnTo>
                    <a:pt x="3006039" y="682967"/>
                  </a:lnTo>
                  <a:lnTo>
                    <a:pt x="2968307" y="697661"/>
                  </a:lnTo>
                  <a:lnTo>
                    <a:pt x="2928454" y="711911"/>
                  </a:lnTo>
                  <a:lnTo>
                    <a:pt x="2886532" y="725716"/>
                  </a:lnTo>
                  <a:lnTo>
                    <a:pt x="2842615" y="739038"/>
                  </a:lnTo>
                  <a:lnTo>
                    <a:pt x="2796755" y="751865"/>
                  </a:lnTo>
                  <a:lnTo>
                    <a:pt x="2749016" y="764197"/>
                  </a:lnTo>
                  <a:lnTo>
                    <a:pt x="2699448" y="776008"/>
                  </a:lnTo>
                  <a:lnTo>
                    <a:pt x="2648140" y="787272"/>
                  </a:lnTo>
                  <a:lnTo>
                    <a:pt x="2595130" y="797991"/>
                  </a:lnTo>
                  <a:lnTo>
                    <a:pt x="2540482" y="808126"/>
                  </a:lnTo>
                  <a:lnTo>
                    <a:pt x="2484259" y="817689"/>
                  </a:lnTo>
                  <a:lnTo>
                    <a:pt x="2426525" y="826642"/>
                  </a:lnTo>
                  <a:lnTo>
                    <a:pt x="2367356" y="834961"/>
                  </a:lnTo>
                  <a:lnTo>
                    <a:pt x="2306789" y="842657"/>
                  </a:lnTo>
                  <a:lnTo>
                    <a:pt x="2244890" y="849693"/>
                  </a:lnTo>
                  <a:lnTo>
                    <a:pt x="2181733" y="856056"/>
                  </a:lnTo>
                  <a:lnTo>
                    <a:pt x="2117369" y="861745"/>
                  </a:lnTo>
                  <a:lnTo>
                    <a:pt x="2051862" y="866724"/>
                  </a:lnTo>
                  <a:lnTo>
                    <a:pt x="1985289" y="870978"/>
                  </a:lnTo>
                  <a:lnTo>
                    <a:pt x="1917674" y="874496"/>
                  </a:lnTo>
                  <a:lnTo>
                    <a:pt x="1849120" y="877265"/>
                  </a:lnTo>
                  <a:lnTo>
                    <a:pt x="1779663" y="879259"/>
                  </a:lnTo>
                  <a:lnTo>
                    <a:pt x="1709369" y="880465"/>
                  </a:lnTo>
                  <a:lnTo>
                    <a:pt x="1638300" y="880871"/>
                  </a:lnTo>
                  <a:lnTo>
                    <a:pt x="1567230" y="880465"/>
                  </a:lnTo>
                  <a:lnTo>
                    <a:pt x="1496936" y="879259"/>
                  </a:lnTo>
                  <a:lnTo>
                    <a:pt x="1427480" y="877265"/>
                  </a:lnTo>
                  <a:lnTo>
                    <a:pt x="1358925" y="874496"/>
                  </a:lnTo>
                  <a:lnTo>
                    <a:pt x="1291310" y="870978"/>
                  </a:lnTo>
                  <a:lnTo>
                    <a:pt x="1224737" y="866724"/>
                  </a:lnTo>
                  <a:lnTo>
                    <a:pt x="1159230" y="861745"/>
                  </a:lnTo>
                  <a:lnTo>
                    <a:pt x="1094867" y="856056"/>
                  </a:lnTo>
                  <a:lnTo>
                    <a:pt x="1031709" y="849693"/>
                  </a:lnTo>
                  <a:lnTo>
                    <a:pt x="969810" y="842657"/>
                  </a:lnTo>
                  <a:lnTo>
                    <a:pt x="909243" y="834961"/>
                  </a:lnTo>
                  <a:lnTo>
                    <a:pt x="850061" y="826642"/>
                  </a:lnTo>
                  <a:lnTo>
                    <a:pt x="792340" y="817689"/>
                  </a:lnTo>
                  <a:lnTo>
                    <a:pt x="736117" y="808126"/>
                  </a:lnTo>
                  <a:lnTo>
                    <a:pt x="681469" y="797991"/>
                  </a:lnTo>
                  <a:lnTo>
                    <a:pt x="628459" y="787272"/>
                  </a:lnTo>
                  <a:lnTo>
                    <a:pt x="577151" y="776008"/>
                  </a:lnTo>
                  <a:lnTo>
                    <a:pt x="527583" y="764197"/>
                  </a:lnTo>
                  <a:lnTo>
                    <a:pt x="479844" y="751865"/>
                  </a:lnTo>
                  <a:lnTo>
                    <a:pt x="433984" y="739038"/>
                  </a:lnTo>
                  <a:lnTo>
                    <a:pt x="390067" y="725716"/>
                  </a:lnTo>
                  <a:lnTo>
                    <a:pt x="348145" y="711911"/>
                  </a:lnTo>
                  <a:lnTo>
                    <a:pt x="308292" y="697661"/>
                  </a:lnTo>
                  <a:lnTo>
                    <a:pt x="270560" y="682967"/>
                  </a:lnTo>
                  <a:lnTo>
                    <a:pt x="235026" y="667854"/>
                  </a:lnTo>
                  <a:lnTo>
                    <a:pt x="170751" y="636435"/>
                  </a:lnTo>
                  <a:lnTo>
                    <a:pt x="115963" y="603503"/>
                  </a:lnTo>
                  <a:lnTo>
                    <a:pt x="71158" y="569226"/>
                  </a:lnTo>
                  <a:lnTo>
                    <a:pt x="36817" y="533717"/>
                  </a:lnTo>
                  <a:lnTo>
                    <a:pt x="13436" y="497116"/>
                  </a:lnTo>
                  <a:lnTo>
                    <a:pt x="1511" y="459536"/>
                  </a:lnTo>
                  <a:lnTo>
                    <a:pt x="0" y="440435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435600" y="110743"/>
            <a:ext cx="339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5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Informatives</a:t>
            </a:r>
            <a:r>
              <a:rPr sz="15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5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r>
              <a:rPr sz="1500" b="1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i="1" spc="-10" dirty="0">
                <a:solidFill>
                  <a:srgbClr val="FFFFFF"/>
                </a:solidFill>
                <a:latin typeface="Calibri"/>
                <a:cs typeface="Calibri"/>
              </a:rPr>
              <a:t>2024-25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5147" y="363728"/>
            <a:ext cx="8212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Conv.</a:t>
            </a:r>
            <a:r>
              <a:rPr spc="-20" dirty="0"/>
              <a:t> </a:t>
            </a:r>
            <a:r>
              <a:rPr spc="-5" dirty="0"/>
              <a:t>Mobilitat</a:t>
            </a:r>
            <a:r>
              <a:rPr spc="5" dirty="0"/>
              <a:t> </a:t>
            </a:r>
            <a:r>
              <a:rPr spc="-5" dirty="0"/>
              <a:t>Internacional</a:t>
            </a:r>
            <a:r>
              <a:rPr spc="10" dirty="0"/>
              <a:t> </a:t>
            </a:r>
            <a:r>
              <a:rPr spc="-5" dirty="0"/>
              <a:t>Estudis</a:t>
            </a:r>
            <a:r>
              <a:rPr spc="-10" dirty="0"/>
              <a:t> 24-25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98423" y="976376"/>
            <a:ext cx="8191500" cy="5410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u="heavy" spc="-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Tràmits</a:t>
            </a:r>
            <a:r>
              <a:rPr sz="3500" b="1" u="heavy" spc="-4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de</a:t>
            </a:r>
            <a:r>
              <a:rPr sz="3500" b="1" u="heavy" spc="-2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 </a:t>
            </a:r>
            <a:r>
              <a:rPr sz="3500" b="1" u="heavy" spc="-15" dirty="0">
                <a:solidFill>
                  <a:srgbClr val="FCA301"/>
                </a:solidFill>
                <a:uFill>
                  <a:solidFill>
                    <a:srgbClr val="FCA301"/>
                  </a:solidFill>
                </a:uFill>
                <a:latin typeface="Calibri"/>
                <a:cs typeface="Calibri"/>
              </a:rPr>
              <a:t>l’estudiant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INICIADA</a:t>
            </a:r>
            <a:r>
              <a:rPr sz="24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4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MOBILITAT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Tràmit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Secretaria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Acadèmica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Facultat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Dret: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400" b="1" spc="-5" dirty="0">
                <a:solidFill>
                  <a:srgbClr val="FFD966"/>
                </a:solidFill>
                <a:latin typeface="Calibri"/>
                <a:cs typeface="Calibri"/>
              </a:rPr>
              <a:t>Canvis</a:t>
            </a:r>
            <a:r>
              <a:rPr sz="2400" b="1" spc="5" dirty="0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D966"/>
                </a:solidFill>
                <a:latin typeface="Calibri"/>
                <a:cs typeface="Calibri"/>
              </a:rPr>
              <a:t>d’assignatures</a:t>
            </a:r>
            <a:r>
              <a:rPr sz="2400" b="1" spc="10" dirty="0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D966"/>
                </a:solidFill>
                <a:latin typeface="Calibri"/>
                <a:cs typeface="Calibri"/>
              </a:rPr>
              <a:t>(Facultat–</a:t>
            </a:r>
            <a:r>
              <a:rPr sz="2400" b="1" spc="10" dirty="0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D966"/>
                </a:solidFill>
                <a:latin typeface="Calibri"/>
                <a:cs typeface="Calibri"/>
              </a:rPr>
              <a:t>Universitat</a:t>
            </a:r>
            <a:r>
              <a:rPr sz="2400" b="1" dirty="0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D966"/>
                </a:solidFill>
                <a:latin typeface="Calibri"/>
                <a:cs typeface="Calibri"/>
              </a:rPr>
              <a:t>de</a:t>
            </a:r>
            <a:r>
              <a:rPr sz="2400" b="1" spc="5" dirty="0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D966"/>
                </a:solidFill>
                <a:latin typeface="Calibri"/>
                <a:cs typeface="Calibri"/>
              </a:rPr>
              <a:t>destí</a:t>
            </a:r>
            <a:r>
              <a:rPr sz="2400" b="1" spc="5" dirty="0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D966"/>
                </a:solidFill>
                <a:latin typeface="Calibri"/>
                <a:cs typeface="Calibri"/>
              </a:rPr>
              <a:t>–</a:t>
            </a:r>
            <a:r>
              <a:rPr sz="2400" b="1" spc="5" dirty="0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D966"/>
                </a:solidFill>
                <a:latin typeface="Calibri"/>
                <a:cs typeface="Calibri"/>
              </a:rPr>
              <a:t>Estudiant)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Tràmit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amb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Oficina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Internacional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(OI)):</a:t>
            </a:r>
            <a:endParaRPr sz="240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1150"/>
              </a:spcBef>
              <a:buFont typeface="Wingdings"/>
              <a:buChar char=""/>
              <a:tabLst>
                <a:tab pos="194310" algn="l"/>
              </a:tabLst>
            </a:pP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Adjuntar</a:t>
            </a:r>
            <a:r>
              <a:rPr sz="2400" b="1" spc="-4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CA301"/>
                </a:solidFill>
                <a:latin typeface="Calibri"/>
                <a:cs typeface="Calibri"/>
              </a:rPr>
              <a:t>justificant d’incorporació</a:t>
            </a:r>
            <a:r>
              <a:rPr sz="2400" b="1" spc="-50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CA301"/>
                </a:solidFill>
                <a:latin typeface="Calibri"/>
                <a:cs typeface="Calibri"/>
              </a:rPr>
              <a:t>al</a:t>
            </a:r>
            <a:r>
              <a:rPr sz="2400" b="1" spc="-25" dirty="0">
                <a:solidFill>
                  <a:srgbClr val="FCA301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CA301"/>
                </a:solidFill>
                <a:latin typeface="Calibri"/>
                <a:cs typeface="Calibri"/>
              </a:rPr>
              <a:t>MOBOUT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5224780" marR="800735" indent="-189230">
              <a:lnSpc>
                <a:spcPts val="2150"/>
              </a:lnSpc>
            </a:pPr>
            <a:r>
              <a:rPr sz="1800" spc="-10" dirty="0">
                <a:latin typeface="Arial MT"/>
                <a:cs typeface="Arial MT"/>
              </a:rPr>
              <a:t>pa</a:t>
            </a:r>
            <a:r>
              <a:rPr sz="1800" spc="5" dirty="0">
                <a:latin typeface="Arial MT"/>
                <a:cs typeface="Arial MT"/>
              </a:rPr>
              <a:t>g</a:t>
            </a:r>
            <a:r>
              <a:rPr sz="1800" spc="-10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m</a:t>
            </a:r>
            <a:r>
              <a:rPr sz="1800" spc="5" dirty="0">
                <a:latin typeface="Arial MT"/>
                <a:cs typeface="Arial MT"/>
              </a:rPr>
              <a:t>e</a:t>
            </a:r>
            <a:r>
              <a:rPr sz="1800" spc="-10" dirty="0">
                <a:latin typeface="Arial MT"/>
                <a:cs typeface="Arial MT"/>
              </a:rPr>
              <a:t>n</a:t>
            </a:r>
            <a:r>
              <a:rPr sz="1800" dirty="0">
                <a:latin typeface="Arial MT"/>
                <a:cs typeface="Arial MT"/>
              </a:rPr>
              <a:t>t</a:t>
            </a:r>
            <a:r>
              <a:rPr sz="1800" spc="-1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</a:t>
            </a:r>
            <a:r>
              <a:rPr sz="1800" spc="-10" dirty="0">
                <a:latin typeface="Arial MT"/>
                <a:cs typeface="Arial MT"/>
              </a:rPr>
              <a:t>n</a:t>
            </a:r>
            <a:r>
              <a:rPr sz="1800" spc="-5" dirty="0">
                <a:latin typeface="Arial MT"/>
                <a:cs typeface="Arial MT"/>
              </a:rPr>
              <a:t>i</a:t>
            </a:r>
            <a:r>
              <a:rPr sz="1800" dirty="0">
                <a:latin typeface="Arial MT"/>
                <a:cs typeface="Arial MT"/>
              </a:rPr>
              <a:t>c</a:t>
            </a:r>
            <a:r>
              <a:rPr sz="1800" spc="5" dirty="0">
                <a:latin typeface="Arial MT"/>
                <a:cs typeface="Arial MT"/>
              </a:rPr>
              <a:t>i</a:t>
            </a:r>
            <a:r>
              <a:rPr sz="1800" spc="-10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l</a:t>
            </a:r>
            <a:r>
              <a:rPr sz="1800" spc="-11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</a:t>
            </a:r>
            <a:r>
              <a:rPr sz="1800" spc="-5" dirty="0">
                <a:latin typeface="Arial MT"/>
                <a:cs typeface="Arial MT"/>
              </a:rPr>
              <a:t>’</a:t>
            </a:r>
            <a:r>
              <a:rPr sz="1800" spc="5" dirty="0">
                <a:latin typeface="Arial MT"/>
                <a:cs typeface="Arial MT"/>
              </a:rPr>
              <a:t>a</a:t>
            </a:r>
            <a:r>
              <a:rPr sz="1800" spc="-5" dirty="0">
                <a:latin typeface="Arial MT"/>
                <a:cs typeface="Arial MT"/>
              </a:rPr>
              <a:t>j</a:t>
            </a:r>
            <a:r>
              <a:rPr sz="1800" spc="-10" dirty="0">
                <a:latin typeface="Arial MT"/>
                <a:cs typeface="Arial MT"/>
              </a:rPr>
              <a:t>u</a:t>
            </a:r>
            <a:r>
              <a:rPr sz="1800" dirty="0">
                <a:latin typeface="Arial MT"/>
                <a:cs typeface="Arial MT"/>
              </a:rPr>
              <a:t>ts  </a:t>
            </a:r>
            <a:r>
              <a:rPr sz="1800" spc="-5" dirty="0">
                <a:latin typeface="Arial MT"/>
                <a:cs typeface="Arial MT"/>
              </a:rPr>
              <a:t>(gestionats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l’OI)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6" y="888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9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1785</Words>
  <Application>Microsoft Office PowerPoint</Application>
  <PresentationFormat>Presentació en pantalla (4:3)</PresentationFormat>
  <Paragraphs>252</Paragraphs>
  <Slides>20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20</vt:i4>
      </vt:variant>
    </vt:vector>
  </HeadingPairs>
  <TitlesOfParts>
    <vt:vector size="26" baseType="lpstr">
      <vt:lpstr>Arial</vt:lpstr>
      <vt:lpstr>Arial MT</vt:lpstr>
      <vt:lpstr>Calibri</vt:lpstr>
      <vt:lpstr>Times New Roman</vt:lpstr>
      <vt:lpstr>Wingdings</vt:lpstr>
      <vt:lpstr>Office Theme</vt:lpstr>
      <vt:lpstr>SESSIONS INFORMATIVES  PROGRAMES DE MOBILITAT  2024-2025</vt:lpstr>
      <vt:lpstr>Programes de mobilitat vigents: www.udg.edu/internacional  https://www.udg.edu/ca/fd/Estudiants/Intercanvis/Estudiar-fora</vt:lpstr>
      <vt:lpstr>*IMPORTANT A TENIR EN COMPTE*</vt:lpstr>
      <vt:lpstr>Convocatòria de  Mobilitat Internacional per Estudis de Grau 24/25</vt:lpstr>
      <vt:lpstr>Convenis Mobilitat Internacional 24-25</vt:lpstr>
      <vt:lpstr>Conv. Mobilitat Internacional Estudis 24-25</vt:lpstr>
      <vt:lpstr>Conv. Mobilitat Internacional Estudis 24-25</vt:lpstr>
      <vt:lpstr>Conv. Mobilitat Internacional Estudis 24-25</vt:lpstr>
      <vt:lpstr>Conv. Mobilitat Internacional Estudis 24-25</vt:lpstr>
      <vt:lpstr>Conv. Mobilitat Internacional Estudis 24-25</vt:lpstr>
      <vt:lpstr>Convocatòria SICUE  2024-2025</vt:lpstr>
      <vt:lpstr>Convocatòria SICUE 2024-25</vt:lpstr>
      <vt:lpstr>Convocatòria SICUE 2024-25</vt:lpstr>
      <vt:lpstr>Programes de mobilitat</vt:lpstr>
      <vt:lpstr>Programes de mobilitat - Ajuts</vt:lpstr>
      <vt:lpstr>Programes de mobilitat - Ajuts</vt:lpstr>
      <vt:lpstr>Programes de mobilitat - Ajuts</vt:lpstr>
      <vt:lpstr>Programes de mobilitat - Ajuts</vt:lpstr>
      <vt:lpstr>Programes de mobilitat - Ajuts</vt:lpstr>
      <vt:lpstr>Moltes gràcies per la vostra atenció!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2011-2012</dc:title>
  <dc:creator>Administrador</dc:creator>
  <cp:lastModifiedBy>Olga Felip Tarragó</cp:lastModifiedBy>
  <cp:revision>6</cp:revision>
  <dcterms:created xsi:type="dcterms:W3CDTF">2024-01-13T19:26:47Z</dcterms:created>
  <dcterms:modified xsi:type="dcterms:W3CDTF">2024-01-15T08:35:41Z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2024-01-13T00:00:00Z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2024-01-13T00:00:00Z</vt:filetime>
  </property>
</Properties>
</file>